
<file path=[Content_Types].xml><?xml version="1.0" encoding="utf-8"?>
<Types xmlns="http://schemas.openxmlformats.org/package/2006/content-types">
  <Default Extension="glb" ContentType="model/gltf.binary"/>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93" r:id="rId1"/>
  </p:sldMasterIdLst>
  <p:sldIdLst>
    <p:sldId id="256" r:id="rId2"/>
    <p:sldId id="289" r:id="rId3"/>
    <p:sldId id="258" r:id="rId4"/>
    <p:sldId id="257" r:id="rId5"/>
    <p:sldId id="259" r:id="rId6"/>
    <p:sldId id="285" r:id="rId7"/>
    <p:sldId id="286" r:id="rId8"/>
    <p:sldId id="287" r:id="rId9"/>
    <p:sldId id="288" r:id="rId10"/>
    <p:sldId id="261" r:id="rId11"/>
    <p:sldId id="266" r:id="rId12"/>
    <p:sldId id="267" r:id="rId13"/>
    <p:sldId id="274" r:id="rId14"/>
    <p:sldId id="275" r:id="rId15"/>
    <p:sldId id="270" r:id="rId16"/>
    <p:sldId id="268" r:id="rId17"/>
    <p:sldId id="276" r:id="rId18"/>
    <p:sldId id="277" r:id="rId19"/>
    <p:sldId id="262" r:id="rId20"/>
    <p:sldId id="278" r:id="rId21"/>
    <p:sldId id="279" r:id="rId22"/>
    <p:sldId id="280" r:id="rId23"/>
    <p:sldId id="282" r:id="rId24"/>
    <p:sldId id="263" r:id="rId25"/>
    <p:sldId id="281" r:id="rId26"/>
    <p:sldId id="283" r:id="rId27"/>
    <p:sldId id="264" r:id="rId28"/>
    <p:sldId id="284" r:id="rId29"/>
    <p:sldId id="271" r:id="rId30"/>
    <p:sldId id="272" r:id="rId31"/>
    <p:sldId id="290" r:id="rId3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04" autoAdjust="0"/>
    <p:restoredTop sz="94660"/>
  </p:normalViewPr>
  <p:slideViewPr>
    <p:cSldViewPr snapToGrid="0">
      <p:cViewPr varScale="1">
        <p:scale>
          <a:sx n="80" d="100"/>
          <a:sy n="80" d="100"/>
        </p:scale>
        <p:origin x="48" y="701"/>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7748523622047247E-3"/>
          <c:y val="2.0102822086900955E-2"/>
          <c:w val="0.99822514763779513"/>
          <c:h val="0.91454962234524184"/>
        </c:manualLayout>
      </c:layout>
      <c:barChart>
        <c:barDir val="col"/>
        <c:grouping val="clustered"/>
        <c:varyColors val="0"/>
        <c:ser>
          <c:idx val="0"/>
          <c:order val="0"/>
          <c:tx>
            <c:strRef>
              <c:f>Sheet1!$B$1</c:f>
              <c:strCache>
                <c:ptCount val="1"/>
                <c:pt idx="0">
                  <c:v>Series 1</c:v>
                </c:pt>
              </c:strCache>
            </c:strRef>
          </c:tx>
          <c:spPr>
            <a:solidFill>
              <a:schemeClr val="accent1"/>
            </a:solidFill>
            <a:ln>
              <a:noFill/>
            </a:ln>
            <a:effectLst>
              <a:outerShdw blurRad="114300" algn="ctr" rotWithShape="0">
                <a:srgbClr val="000000"/>
              </a:outerShdw>
            </a:effectLst>
          </c:spPr>
          <c:invertIfNegative val="0"/>
          <c:cat>
            <c:strRef>
              <c:f>Sheet1!$A$2:$A$5</c:f>
              <c:strCache>
                <c:ptCount val="4"/>
                <c:pt idx="0">
                  <c:v>MOVIES</c:v>
                </c:pt>
                <c:pt idx="1">
                  <c:v>DIRECTOR</c:v>
                </c:pt>
                <c:pt idx="2">
                  <c:v>REVENUE</c:v>
                </c:pt>
                <c:pt idx="3">
                  <c:v>BUDGET</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0A73-4A86-99D6-7E82372E0076}"/>
            </c:ext>
          </c:extLst>
        </c:ser>
        <c:ser>
          <c:idx val="1"/>
          <c:order val="1"/>
          <c:tx>
            <c:strRef>
              <c:f>Sheet1!$C$1</c:f>
              <c:strCache>
                <c:ptCount val="1"/>
                <c:pt idx="0">
                  <c:v>Series 2</c:v>
                </c:pt>
              </c:strCache>
            </c:strRef>
          </c:tx>
          <c:spPr>
            <a:solidFill>
              <a:schemeClr val="accent2"/>
            </a:solidFill>
            <a:ln>
              <a:noFill/>
            </a:ln>
            <a:effectLst>
              <a:outerShdw blurRad="114300" algn="ctr" rotWithShape="0">
                <a:srgbClr val="000000"/>
              </a:outerShdw>
            </a:effectLst>
          </c:spPr>
          <c:invertIfNegative val="0"/>
          <c:cat>
            <c:strRef>
              <c:f>Sheet1!$A$2:$A$5</c:f>
              <c:strCache>
                <c:ptCount val="4"/>
                <c:pt idx="0">
                  <c:v>MOVIES</c:v>
                </c:pt>
                <c:pt idx="1">
                  <c:v>DIRECTOR</c:v>
                </c:pt>
                <c:pt idx="2">
                  <c:v>REVENUE</c:v>
                </c:pt>
                <c:pt idx="3">
                  <c:v>BUDGET</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0A73-4A86-99D6-7E82372E0076}"/>
            </c:ext>
          </c:extLst>
        </c:ser>
        <c:ser>
          <c:idx val="2"/>
          <c:order val="2"/>
          <c:tx>
            <c:strRef>
              <c:f>Sheet1!$D$1</c:f>
              <c:strCache>
                <c:ptCount val="1"/>
                <c:pt idx="0">
                  <c:v>Series 3</c:v>
                </c:pt>
              </c:strCache>
            </c:strRef>
          </c:tx>
          <c:spPr>
            <a:solidFill>
              <a:schemeClr val="accent3"/>
            </a:solidFill>
            <a:ln>
              <a:noFill/>
            </a:ln>
            <a:effectLst>
              <a:outerShdw blurRad="114300" algn="ctr" rotWithShape="0">
                <a:srgbClr val="000000"/>
              </a:outerShdw>
            </a:effectLst>
          </c:spPr>
          <c:invertIfNegative val="0"/>
          <c:cat>
            <c:strRef>
              <c:f>Sheet1!$A$2:$A$5</c:f>
              <c:strCache>
                <c:ptCount val="4"/>
                <c:pt idx="0">
                  <c:v>MOVIES</c:v>
                </c:pt>
                <c:pt idx="1">
                  <c:v>DIRECTOR</c:v>
                </c:pt>
                <c:pt idx="2">
                  <c:v>REVENUE</c:v>
                </c:pt>
                <c:pt idx="3">
                  <c:v>BUDGET</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0A73-4A86-99D6-7E82372E0076}"/>
            </c:ext>
          </c:extLst>
        </c:ser>
        <c:dLbls>
          <c:showLegendKey val="0"/>
          <c:showVal val="0"/>
          <c:showCatName val="0"/>
          <c:showSerName val="0"/>
          <c:showPercent val="0"/>
          <c:showBubbleSize val="0"/>
        </c:dLbls>
        <c:gapWidth val="500"/>
        <c:overlap val="-70"/>
        <c:axId val="728137136"/>
        <c:axId val="728136656"/>
      </c:barChart>
      <c:catAx>
        <c:axId val="728137136"/>
        <c:scaling>
          <c:orientation val="minMax"/>
        </c:scaling>
        <c:delete val="1"/>
        <c:axPos val="b"/>
        <c:numFmt formatCode="General" sourceLinked="1"/>
        <c:majorTickMark val="none"/>
        <c:minorTickMark val="none"/>
        <c:tickLblPos val="nextTo"/>
        <c:crossAx val="728136656"/>
        <c:crosses val="autoZero"/>
        <c:auto val="1"/>
        <c:lblAlgn val="ctr"/>
        <c:lblOffset val="100"/>
        <c:noMultiLvlLbl val="0"/>
      </c:catAx>
      <c:valAx>
        <c:axId val="728136656"/>
        <c:scaling>
          <c:orientation val="minMax"/>
        </c:scaling>
        <c:delete val="1"/>
        <c:axPos val="l"/>
        <c:numFmt formatCode="General" sourceLinked="1"/>
        <c:majorTickMark val="none"/>
        <c:minorTickMark val="none"/>
        <c:tickLblPos val="nextTo"/>
        <c:crossAx val="728137136"/>
        <c:crosses val="autoZero"/>
        <c:crossBetween val="between"/>
      </c:valAx>
      <c:spPr>
        <a:noFill/>
        <a:ln>
          <a:noFill/>
        </a:ln>
        <a:effectLst>
          <a:glow rad="304800">
            <a:schemeClr val="accent1">
              <a:alpha val="0"/>
            </a:schemeClr>
          </a:glow>
          <a:outerShdw blurRad="139700" sx="87000" sy="87000" algn="ctr" rotWithShape="0">
            <a:srgbClr val="000000"/>
          </a:outerShdw>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69F64C06-4AD3-4981-8354-1AC0E9652817}" type="datetimeFigureOut">
              <a:rPr lang="en-IN" smtClean="0"/>
              <a:t>11-12-2024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9051F360-8182-4B45-BB20-1B1EA1492690}" type="slidenum">
              <a:rPr lang="en-IN" smtClean="0"/>
              <a:t>‹#›</a:t>
            </a:fld>
            <a:endParaRPr lang="en-IN"/>
          </a:p>
        </p:txBody>
      </p:sp>
    </p:spTree>
    <p:extLst>
      <p:ext uri="{BB962C8B-B14F-4D97-AF65-F5344CB8AC3E}">
        <p14:creationId xmlns:p14="http://schemas.microsoft.com/office/powerpoint/2010/main" val="344758435"/>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9F64C06-4AD3-4981-8354-1AC0E9652817}" type="datetimeFigureOut">
              <a:rPr lang="en-IN" smtClean="0"/>
              <a:t>11-12-2024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051F360-8182-4B45-BB20-1B1EA1492690}" type="slidenum">
              <a:rPr lang="en-IN" smtClean="0"/>
              <a:t>‹#›</a:t>
            </a:fld>
            <a:endParaRPr lang="en-IN"/>
          </a:p>
        </p:txBody>
      </p:sp>
    </p:spTree>
    <p:extLst>
      <p:ext uri="{BB962C8B-B14F-4D97-AF65-F5344CB8AC3E}">
        <p14:creationId xmlns:p14="http://schemas.microsoft.com/office/powerpoint/2010/main" val="6464360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9F64C06-4AD3-4981-8354-1AC0E9652817}" type="datetimeFigureOut">
              <a:rPr lang="en-IN" smtClean="0"/>
              <a:t>11-12-2024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051F360-8182-4B45-BB20-1B1EA1492690}" type="slidenum">
              <a:rPr lang="en-IN" smtClean="0"/>
              <a:t>‹#›</a:t>
            </a:fld>
            <a:endParaRPr lang="en-IN"/>
          </a:p>
        </p:txBody>
      </p:sp>
    </p:spTree>
    <p:extLst>
      <p:ext uri="{BB962C8B-B14F-4D97-AF65-F5344CB8AC3E}">
        <p14:creationId xmlns:p14="http://schemas.microsoft.com/office/powerpoint/2010/main" val="37425072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9F64C06-4AD3-4981-8354-1AC0E9652817}" type="datetimeFigureOut">
              <a:rPr lang="en-IN" smtClean="0"/>
              <a:t>11-12-2024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9051F360-8182-4B45-BB20-1B1EA1492690}" type="slidenum">
              <a:rPr lang="en-IN" smtClean="0"/>
              <a:t>‹#›</a:t>
            </a:fld>
            <a:endParaRPr lang="en-IN"/>
          </a:p>
        </p:txBody>
      </p:sp>
    </p:spTree>
    <p:extLst>
      <p:ext uri="{BB962C8B-B14F-4D97-AF65-F5344CB8AC3E}">
        <p14:creationId xmlns:p14="http://schemas.microsoft.com/office/powerpoint/2010/main" val="11575539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69F64C06-4AD3-4981-8354-1AC0E9652817}" type="datetimeFigureOut">
              <a:rPr lang="en-IN" smtClean="0"/>
              <a:t>11-12-2024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9051F360-8182-4B45-BB20-1B1EA1492690}" type="slidenum">
              <a:rPr lang="en-IN" smtClean="0"/>
              <a:t>‹#›</a:t>
            </a:fld>
            <a:endParaRPr lang="en-IN"/>
          </a:p>
        </p:txBody>
      </p:sp>
    </p:spTree>
    <p:extLst>
      <p:ext uri="{BB962C8B-B14F-4D97-AF65-F5344CB8AC3E}">
        <p14:creationId xmlns:p14="http://schemas.microsoft.com/office/powerpoint/2010/main" val="2449990820"/>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69F64C06-4AD3-4981-8354-1AC0E9652817}" type="datetimeFigureOut">
              <a:rPr lang="en-IN" smtClean="0"/>
              <a:t>11-12-2024</a:t>
            </a:fld>
            <a:endParaRPr lang="en-IN"/>
          </a:p>
        </p:txBody>
      </p:sp>
      <p:sp>
        <p:nvSpPr>
          <p:cNvPr id="9" name="Footer Placeholder 8"/>
          <p:cNvSpPr>
            <a:spLocks noGrp="1"/>
          </p:cNvSpPr>
          <p:nvPr>
            <p:ph type="ftr" sz="quarter" idx="11"/>
          </p:nvPr>
        </p:nvSpPr>
        <p:spPr/>
        <p:txBody>
          <a:bodyPr/>
          <a:lstStyle/>
          <a:p>
            <a:endParaRPr lang="en-IN"/>
          </a:p>
        </p:txBody>
      </p:sp>
      <p:sp>
        <p:nvSpPr>
          <p:cNvPr id="10" name="Slide Number Placeholder 9"/>
          <p:cNvSpPr>
            <a:spLocks noGrp="1"/>
          </p:cNvSpPr>
          <p:nvPr>
            <p:ph type="sldNum" sz="quarter" idx="12"/>
          </p:nvPr>
        </p:nvSpPr>
        <p:spPr/>
        <p:txBody>
          <a:bodyPr/>
          <a:lstStyle/>
          <a:p>
            <a:fld id="{9051F360-8182-4B45-BB20-1B1EA1492690}" type="slidenum">
              <a:rPr lang="en-IN" smtClean="0"/>
              <a:t>‹#›</a:t>
            </a:fld>
            <a:endParaRPr lang="en-IN"/>
          </a:p>
        </p:txBody>
      </p:sp>
    </p:spTree>
    <p:extLst>
      <p:ext uri="{BB962C8B-B14F-4D97-AF65-F5344CB8AC3E}">
        <p14:creationId xmlns:p14="http://schemas.microsoft.com/office/powerpoint/2010/main" val="6220012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69F64C06-4AD3-4981-8354-1AC0E9652817}" type="datetimeFigureOut">
              <a:rPr lang="en-IN" smtClean="0"/>
              <a:t>11-12-2024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9051F360-8182-4B45-BB20-1B1EA1492690}" type="slidenum">
              <a:rPr lang="en-IN" smtClean="0"/>
              <a:t>‹#›</a:t>
            </a:fld>
            <a:endParaRPr lang="en-IN"/>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8482745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9F64C06-4AD3-4981-8354-1AC0E9652817}" type="datetimeFigureOut">
              <a:rPr lang="en-IN" smtClean="0"/>
              <a:t>11-12-2024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9051F360-8182-4B45-BB20-1B1EA1492690}" type="slidenum">
              <a:rPr lang="en-IN" smtClean="0"/>
              <a:t>‹#›</a:t>
            </a:fld>
            <a:endParaRPr lang="en-IN"/>
          </a:p>
        </p:txBody>
      </p:sp>
    </p:spTree>
    <p:extLst>
      <p:ext uri="{BB962C8B-B14F-4D97-AF65-F5344CB8AC3E}">
        <p14:creationId xmlns:p14="http://schemas.microsoft.com/office/powerpoint/2010/main" val="6276480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9F64C06-4AD3-4981-8354-1AC0E9652817}" type="datetimeFigureOut">
              <a:rPr lang="en-IN" smtClean="0"/>
              <a:t>11-12-2024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9051F360-8182-4B45-BB20-1B1EA1492690}" type="slidenum">
              <a:rPr lang="en-IN" smtClean="0"/>
              <a:t>‹#›</a:t>
            </a:fld>
            <a:endParaRPr lang="en-IN"/>
          </a:p>
        </p:txBody>
      </p:sp>
    </p:spTree>
    <p:extLst>
      <p:ext uri="{BB962C8B-B14F-4D97-AF65-F5344CB8AC3E}">
        <p14:creationId xmlns:p14="http://schemas.microsoft.com/office/powerpoint/2010/main" val="22122354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p:cNvSpPr>
            <a:spLocks noGrp="1"/>
          </p:cNvSpPr>
          <p:nvPr>
            <p:ph type="dt" sz="half" idx="10"/>
          </p:nvPr>
        </p:nvSpPr>
        <p:spPr/>
        <p:txBody>
          <a:bodyPr/>
          <a:lstStyle/>
          <a:p>
            <a:fld id="{69F64C06-4AD3-4981-8354-1AC0E9652817}" type="datetimeFigureOut">
              <a:rPr lang="en-IN" smtClean="0"/>
              <a:t>11-12-2024</a:t>
            </a:fld>
            <a:endParaRPr lang="en-IN"/>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IN"/>
          </a:p>
        </p:txBody>
      </p:sp>
      <p:sp>
        <p:nvSpPr>
          <p:cNvPr id="11" name="Slide Number Placeholder 10"/>
          <p:cNvSpPr>
            <a:spLocks noGrp="1"/>
          </p:cNvSpPr>
          <p:nvPr>
            <p:ph type="sldNum" sz="quarter" idx="12"/>
          </p:nvPr>
        </p:nvSpPr>
        <p:spPr/>
        <p:txBody>
          <a:bodyPr/>
          <a:lstStyle/>
          <a:p>
            <a:fld id="{9051F360-8182-4B45-BB20-1B1EA1492690}" type="slidenum">
              <a:rPr lang="en-IN" smtClean="0"/>
              <a:t>‹#›</a:t>
            </a:fld>
            <a:endParaRPr lang="en-IN"/>
          </a:p>
        </p:txBody>
      </p:sp>
    </p:spTree>
    <p:extLst>
      <p:ext uri="{BB962C8B-B14F-4D97-AF65-F5344CB8AC3E}">
        <p14:creationId xmlns:p14="http://schemas.microsoft.com/office/powerpoint/2010/main" val="17530891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69F64C06-4AD3-4981-8354-1AC0E9652817}" type="datetimeFigureOut">
              <a:rPr lang="en-IN" smtClean="0"/>
              <a:t>11-12-2024</a:t>
            </a:fld>
            <a:endParaRPr lang="en-IN"/>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0" name="Slide Number Placeholder 9"/>
          <p:cNvSpPr>
            <a:spLocks noGrp="1"/>
          </p:cNvSpPr>
          <p:nvPr>
            <p:ph type="sldNum" sz="quarter" idx="12"/>
          </p:nvPr>
        </p:nvSpPr>
        <p:spPr/>
        <p:txBody>
          <a:bodyPr/>
          <a:lstStyle/>
          <a:p>
            <a:fld id="{9051F360-8182-4B45-BB20-1B1EA1492690}" type="slidenum">
              <a:rPr lang="en-IN" smtClean="0"/>
              <a:t>‹#›</a:t>
            </a:fld>
            <a:endParaRPr lang="en-IN"/>
          </a:p>
        </p:txBody>
      </p:sp>
    </p:spTree>
    <p:extLst>
      <p:ext uri="{BB962C8B-B14F-4D97-AF65-F5344CB8AC3E}">
        <p14:creationId xmlns:p14="http://schemas.microsoft.com/office/powerpoint/2010/main" val="6189171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69F64C06-4AD3-4981-8354-1AC0E9652817}" type="datetimeFigureOut">
              <a:rPr lang="en-IN" smtClean="0"/>
              <a:t>11-12-2024</a:t>
            </a:fld>
            <a:endParaRPr lang="en-IN"/>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IN"/>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9051F360-8182-4B45-BB20-1B1EA1492690}" type="slidenum">
              <a:rPr lang="en-IN" smtClean="0"/>
              <a:t>‹#›</a:t>
            </a:fld>
            <a:endParaRPr lang="en-IN"/>
          </a:p>
        </p:txBody>
      </p:sp>
    </p:spTree>
    <p:extLst>
      <p:ext uri="{BB962C8B-B14F-4D97-AF65-F5344CB8AC3E}">
        <p14:creationId xmlns:p14="http://schemas.microsoft.com/office/powerpoint/2010/main" val="819185403"/>
      </p:ext>
    </p:extLst>
  </p:cSld>
  <p:clrMap bg1="lt1" tx1="dk1" bg2="lt2" tx2="dk2" accent1="accent1" accent2="accent2" accent3="accent3" accent4="accent4" accent5="accent5" accent6="accent6" hlink="hlink" folHlink="folHlink"/>
  <p:sldLayoutIdLst>
    <p:sldLayoutId id="2147483794" r:id="rId1"/>
    <p:sldLayoutId id="2147483795" r:id="rId2"/>
    <p:sldLayoutId id="2147483796" r:id="rId3"/>
    <p:sldLayoutId id="2147483797" r:id="rId4"/>
    <p:sldLayoutId id="2147483798" r:id="rId5"/>
    <p:sldLayoutId id="2147483799" r:id="rId6"/>
    <p:sldLayoutId id="2147483800" r:id="rId7"/>
    <p:sldLayoutId id="2147483801" r:id="rId8"/>
    <p:sldLayoutId id="2147483802" r:id="rId9"/>
    <p:sldLayoutId id="2147483803" r:id="rId10"/>
    <p:sldLayoutId id="2147483804" r:id="rId11"/>
  </p:sldLayoutIdLst>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microsoft.com/office/2017/06/relationships/model3d" Target="../media/model3d1.glb"/><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hyperlink" Target="http://projects.datamites.com/"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microsoft.com/office/2017/06/relationships/model3d" Target="../media/model3d2.glb"/><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B27CA7-CCDA-1C6E-331B-FFF267B2DD07}"/>
              </a:ext>
            </a:extLst>
          </p:cNvPr>
          <p:cNvSpPr>
            <a:spLocks noGrp="1"/>
          </p:cNvSpPr>
          <p:nvPr>
            <p:ph type="ctrTitle"/>
          </p:nvPr>
        </p:nvSpPr>
        <p:spPr>
          <a:xfrm>
            <a:off x="1600199" y="596044"/>
            <a:ext cx="8991600" cy="1645920"/>
          </a:xfrm>
        </p:spPr>
        <p:txBody>
          <a:bodyPr/>
          <a:lstStyle/>
          <a:p>
            <a:r>
              <a:rPr lang="en-US" b="1" dirty="0"/>
              <a:t>PROJECT</a:t>
            </a:r>
            <a:br>
              <a:rPr lang="en-US" b="1" dirty="0"/>
            </a:br>
            <a:r>
              <a:rPr lang="en-US" b="1" dirty="0"/>
              <a:t>IMDB MOVIES ANALYSIS</a:t>
            </a:r>
            <a:endParaRPr lang="en-IN" b="1" dirty="0"/>
          </a:p>
        </p:txBody>
      </p:sp>
      <mc:AlternateContent xmlns:mc="http://schemas.openxmlformats.org/markup-compatibility/2006">
        <mc:Choice xmlns:am3d="http://schemas.microsoft.com/office/drawing/2017/model3d" Requires="am3d">
          <p:graphicFrame>
            <p:nvGraphicFramePr>
              <p:cNvPr id="3" name="3D Model 2" descr="Upward Trend">
                <a:extLst>
                  <a:ext uri="{FF2B5EF4-FFF2-40B4-BE49-F238E27FC236}">
                    <a16:creationId xmlns:a16="http://schemas.microsoft.com/office/drawing/2014/main" id="{80CB3287-951E-9F2A-C99E-0484DA596631}"/>
                  </a:ext>
                </a:extLst>
              </p:cNvPr>
              <p:cNvGraphicFramePr/>
              <p:nvPr>
                <p:extLst>
                  <p:ext uri="{D42A27DB-BD31-4B8C-83A1-F6EECF244321}">
                    <p14:modId xmlns:p14="http://schemas.microsoft.com/office/powerpoint/2010/main" val="2442468463"/>
                  </p:ext>
                </p:extLst>
              </p:nvPr>
            </p:nvGraphicFramePr>
            <p:xfrm>
              <a:off x="4154483" y="2599497"/>
              <a:ext cx="3883031" cy="3583054"/>
            </p:xfrm>
            <a:graphic>
              <a:graphicData uri="http://schemas.microsoft.com/office/drawing/2017/model3d">
                <am3d:model3d r:embed="rId2">
                  <am3d:spPr>
                    <a:xfrm>
                      <a:off x="0" y="0"/>
                      <a:ext cx="3883031" cy="3583054"/>
                    </a:xfrm>
                    <a:prstGeom prst="rect">
                      <a:avLst/>
                    </a:prstGeom>
                  </am3d:spPr>
                  <am3d:camera>
                    <am3d:pos x="0" y="0" z="65012918"/>
                    <am3d:up dx="0" dy="36000000" dz="0"/>
                    <am3d:lookAt x="0" y="0" z="0"/>
                    <am3d:perspective fov="2700000"/>
                  </am3d:camera>
                  <am3d:trans>
                    <am3d:meterPerModelUnit n="101711" d="1000000"/>
                    <am3d:preTrans dx="0" dy="-16609428" dz="0"/>
                    <am3d:scale>
                      <am3d:sx n="1000000" d="1000000"/>
                      <am3d:sy n="1000000" d="1000000"/>
                      <am3d:sz n="1000000" d="1000000"/>
                    </am3d:scale>
                    <am3d:rot/>
                    <am3d:postTrans dx="0" dy="0" dz="0"/>
                  </am3d:trans>
                  <am3d:raster rName="Office3DRenderer" rVer="16.0.8326">
                    <am3d:blip r:embed="rId3"/>
                  </am3d:raster>
                  <am3d:objViewport viewportSz="541866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 name="3D Model 2" descr="Upward Trend">
                <a:extLst>
                  <a:ext uri="{FF2B5EF4-FFF2-40B4-BE49-F238E27FC236}">
                    <a16:creationId xmlns:a16="http://schemas.microsoft.com/office/drawing/2014/main" id="{80CB3287-951E-9F2A-C99E-0484DA596631}"/>
                  </a:ext>
                </a:extLst>
              </p:cNvPr>
              <p:cNvPicPr>
                <a:picLocks noGrp="1" noRot="1" noChangeAspect="1" noMove="1" noResize="1" noEditPoints="1" noAdjustHandles="1" noChangeArrowheads="1" noChangeShapeType="1" noCrop="1"/>
              </p:cNvPicPr>
              <p:nvPr/>
            </p:nvPicPr>
            <p:blipFill>
              <a:blip r:embed="rId3"/>
              <a:stretch>
                <a:fillRect/>
              </a:stretch>
            </p:blipFill>
            <p:spPr>
              <a:xfrm>
                <a:off x="4154483" y="2599497"/>
                <a:ext cx="3883031" cy="3583054"/>
              </a:xfrm>
              <a:prstGeom prst="rect">
                <a:avLst/>
              </a:prstGeom>
            </p:spPr>
          </p:pic>
        </mc:Fallback>
      </mc:AlternateContent>
    </p:spTree>
    <p:extLst>
      <p:ext uri="{BB962C8B-B14F-4D97-AF65-F5344CB8AC3E}">
        <p14:creationId xmlns:p14="http://schemas.microsoft.com/office/powerpoint/2010/main" val="37801708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973C5D8A-3694-8747-E9B6-6326C36B72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228" y="51916"/>
            <a:ext cx="11955543" cy="6754168"/>
          </a:xfrm>
          <a:prstGeom prst="rect">
            <a:avLst/>
          </a:prstGeom>
        </p:spPr>
      </p:pic>
    </p:spTree>
    <p:extLst>
      <p:ext uri="{BB962C8B-B14F-4D97-AF65-F5344CB8AC3E}">
        <p14:creationId xmlns:p14="http://schemas.microsoft.com/office/powerpoint/2010/main" val="5896867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64355A-7589-0BC0-8C62-F0F839C919CB}"/>
              </a:ext>
            </a:extLst>
          </p:cNvPr>
          <p:cNvSpPr>
            <a:spLocks noGrp="1"/>
          </p:cNvSpPr>
          <p:nvPr>
            <p:ph type="title"/>
          </p:nvPr>
        </p:nvSpPr>
        <p:spPr/>
        <p:txBody>
          <a:bodyPr/>
          <a:lstStyle/>
          <a:p>
            <a:r>
              <a:rPr lang="en-US" dirty="0"/>
              <a:t>REVENUE GENERATED PER MOVIE</a:t>
            </a:r>
            <a:endParaRPr lang="en-IN" dirty="0"/>
          </a:p>
        </p:txBody>
      </p:sp>
      <p:pic>
        <p:nvPicPr>
          <p:cNvPr id="5" name="Content Placeholder 4">
            <a:extLst>
              <a:ext uri="{FF2B5EF4-FFF2-40B4-BE49-F238E27FC236}">
                <a16:creationId xmlns:a16="http://schemas.microsoft.com/office/drawing/2014/main" id="{4C8F2C56-5029-593B-2D0E-3A7409D8723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866145" y="2305539"/>
            <a:ext cx="7850469" cy="3661508"/>
          </a:xfrm>
        </p:spPr>
      </p:pic>
      <p:sp>
        <p:nvSpPr>
          <p:cNvPr id="6" name="TextBox 5">
            <a:extLst>
              <a:ext uri="{FF2B5EF4-FFF2-40B4-BE49-F238E27FC236}">
                <a16:creationId xmlns:a16="http://schemas.microsoft.com/office/drawing/2014/main" id="{C8E1287A-C1FA-D448-926A-8C18122B2534}"/>
              </a:ext>
            </a:extLst>
          </p:cNvPr>
          <p:cNvSpPr txBox="1"/>
          <p:nvPr/>
        </p:nvSpPr>
        <p:spPr>
          <a:xfrm>
            <a:off x="475386" y="2244933"/>
            <a:ext cx="2718718" cy="3416320"/>
          </a:xfrm>
          <a:prstGeom prst="rect">
            <a:avLst/>
          </a:prstGeom>
          <a:noFill/>
        </p:spPr>
        <p:txBody>
          <a:bodyPr wrap="square" rtlCol="0">
            <a:spAutoFit/>
          </a:bodyPr>
          <a:lstStyle/>
          <a:p>
            <a:r>
              <a:rPr lang="en-US" dirty="0">
                <a:latin typeface="Calibri" panose="020F0502020204030204" pitchFamily="34" charset="0"/>
                <a:ea typeface="Calibri" panose="020F0502020204030204" pitchFamily="34" charset="0"/>
                <a:cs typeface="Calibri" panose="020F0502020204030204" pitchFamily="34" charset="0"/>
              </a:rPr>
              <a:t>This analysis compares the total revenues of several high-grossing movies across two columns, offering insight into their financial success. The data highlights revenue figures from various blockbuster films, providing a perspective on how different movies performed financially.</a:t>
            </a:r>
          </a:p>
        </p:txBody>
      </p:sp>
    </p:spTree>
    <p:extLst>
      <p:ext uri="{BB962C8B-B14F-4D97-AF65-F5344CB8AC3E}">
        <p14:creationId xmlns:p14="http://schemas.microsoft.com/office/powerpoint/2010/main" val="13709241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6">
            <a:extLst>
              <a:ext uri="{FF2B5EF4-FFF2-40B4-BE49-F238E27FC236}">
                <a16:creationId xmlns:a16="http://schemas.microsoft.com/office/drawing/2014/main" id="{6D1344CC-D2C1-B3B7-A556-35E7A626E692}"/>
              </a:ext>
            </a:extLst>
          </p:cNvPr>
          <p:cNvGraphicFramePr>
            <a:graphicFrameLocks noGrp="1"/>
          </p:cNvGraphicFramePr>
          <p:nvPr>
            <p:ph idx="1"/>
            <p:extLst>
              <p:ext uri="{D42A27DB-BD31-4B8C-83A1-F6EECF244321}">
                <p14:modId xmlns:p14="http://schemas.microsoft.com/office/powerpoint/2010/main" val="902911673"/>
              </p:ext>
            </p:extLst>
          </p:nvPr>
        </p:nvGraphicFramePr>
        <p:xfrm>
          <a:off x="5162203" y="459762"/>
          <a:ext cx="6651779" cy="5938475"/>
        </p:xfrm>
        <a:graphic>
          <a:graphicData uri="http://schemas.openxmlformats.org/drawingml/2006/table">
            <a:tbl>
              <a:tblPr/>
              <a:tblGrid>
                <a:gridCol w="1980119">
                  <a:extLst>
                    <a:ext uri="{9D8B030D-6E8A-4147-A177-3AD203B41FA5}">
                      <a16:colId xmlns:a16="http://schemas.microsoft.com/office/drawing/2014/main" val="1021119422"/>
                    </a:ext>
                  </a:extLst>
                </a:gridCol>
                <a:gridCol w="1114559">
                  <a:extLst>
                    <a:ext uri="{9D8B030D-6E8A-4147-A177-3AD203B41FA5}">
                      <a16:colId xmlns:a16="http://schemas.microsoft.com/office/drawing/2014/main" val="1528769128"/>
                    </a:ext>
                  </a:extLst>
                </a:gridCol>
                <a:gridCol w="2371401">
                  <a:extLst>
                    <a:ext uri="{9D8B030D-6E8A-4147-A177-3AD203B41FA5}">
                      <a16:colId xmlns:a16="http://schemas.microsoft.com/office/drawing/2014/main" val="3017196089"/>
                    </a:ext>
                  </a:extLst>
                </a:gridCol>
                <a:gridCol w="1185700">
                  <a:extLst>
                    <a:ext uri="{9D8B030D-6E8A-4147-A177-3AD203B41FA5}">
                      <a16:colId xmlns:a16="http://schemas.microsoft.com/office/drawing/2014/main" val="3832679385"/>
                    </a:ext>
                  </a:extLst>
                </a:gridCol>
              </a:tblGrid>
              <a:tr h="237539">
                <a:tc>
                  <a:txBody>
                    <a:bodyPr/>
                    <a:lstStyle/>
                    <a:p>
                      <a:pPr algn="l" fontAlgn="b"/>
                      <a:r>
                        <a:rPr lang="en-IN" sz="1000" b="1" i="0" u="none" strike="noStrike" dirty="0">
                          <a:solidFill>
                            <a:srgbClr val="FFFFFF"/>
                          </a:solidFill>
                          <a:effectLst/>
                          <a:latin typeface="Calibri" panose="020F0502020204030204" pitchFamily="34" charset="0"/>
                        </a:rPr>
                        <a:t>Movie Title</a:t>
                      </a:r>
                    </a:p>
                  </a:txBody>
                  <a:tcPr marL="7252" marR="7252" marT="7252"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4472C4"/>
                    </a:solidFill>
                  </a:tcPr>
                </a:tc>
                <a:tc>
                  <a:txBody>
                    <a:bodyPr/>
                    <a:lstStyle/>
                    <a:p>
                      <a:pPr algn="l" fontAlgn="b"/>
                      <a:r>
                        <a:rPr lang="en-IN" sz="1000" b="1" i="0" u="none" strike="noStrike">
                          <a:solidFill>
                            <a:srgbClr val="FFFFFF"/>
                          </a:solidFill>
                          <a:effectLst/>
                          <a:latin typeface="Calibri" panose="020F0502020204030204" pitchFamily="34" charset="0"/>
                        </a:rPr>
                        <a:t>Sum of revenue</a:t>
                      </a:r>
                    </a:p>
                  </a:txBody>
                  <a:tcPr marL="7252" marR="7252" marT="7252"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4472C4"/>
                    </a:solidFill>
                  </a:tcPr>
                </a:tc>
                <a:tc>
                  <a:txBody>
                    <a:bodyPr/>
                    <a:lstStyle/>
                    <a:p>
                      <a:pPr algn="l" fontAlgn="b"/>
                      <a:r>
                        <a:rPr lang="en-IN" sz="1000" b="1" i="0" u="none" strike="noStrike" dirty="0">
                          <a:solidFill>
                            <a:srgbClr val="FFFFFF"/>
                          </a:solidFill>
                          <a:effectLst/>
                          <a:latin typeface="Calibri" panose="020F0502020204030204" pitchFamily="34" charset="0"/>
                        </a:rPr>
                        <a:t>Movie Title</a:t>
                      </a:r>
                    </a:p>
                  </a:txBody>
                  <a:tcPr marL="7252" marR="7252" marT="7252"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4472C4"/>
                    </a:solidFill>
                  </a:tcPr>
                </a:tc>
                <a:tc>
                  <a:txBody>
                    <a:bodyPr/>
                    <a:lstStyle/>
                    <a:p>
                      <a:pPr algn="l" fontAlgn="b"/>
                      <a:r>
                        <a:rPr lang="en-IN" sz="1000" b="1" i="0" u="none" strike="noStrike">
                          <a:solidFill>
                            <a:srgbClr val="FFFFFF"/>
                          </a:solidFill>
                          <a:effectLst/>
                          <a:latin typeface="Calibri" panose="020F0502020204030204" pitchFamily="34" charset="0"/>
                        </a:rPr>
                        <a:t>Sum of revenue3</a:t>
                      </a:r>
                    </a:p>
                  </a:txBody>
                  <a:tcPr marL="7252" marR="7252" marT="7252"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4472C4"/>
                    </a:solidFill>
                  </a:tcPr>
                </a:tc>
                <a:extLst>
                  <a:ext uri="{0D108BD9-81ED-4DB2-BD59-A6C34878D82A}">
                    <a16:rowId xmlns:a16="http://schemas.microsoft.com/office/drawing/2014/main" val="775766606"/>
                  </a:ext>
                </a:extLst>
              </a:tr>
              <a:tr h="237539">
                <a:tc>
                  <a:txBody>
                    <a:bodyPr/>
                    <a:lstStyle/>
                    <a:p>
                      <a:pPr algn="l" fontAlgn="b"/>
                      <a:r>
                        <a:rPr lang="en-US" sz="1000" b="0" i="0" u="none" strike="noStrike">
                          <a:solidFill>
                            <a:srgbClr val="000000"/>
                          </a:solidFill>
                          <a:effectLst/>
                          <a:latin typeface="Calibri" panose="020F0502020204030204" pitchFamily="34" charset="0"/>
                        </a:rPr>
                        <a:t>Prince of Persia: The Sands of Time</a:t>
                      </a:r>
                    </a:p>
                  </a:txBody>
                  <a:tcPr marL="7252" marR="7252" marT="7252"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IN" sz="1000" b="0" i="0" u="none" strike="noStrike">
                          <a:solidFill>
                            <a:srgbClr val="000000"/>
                          </a:solidFill>
                          <a:effectLst/>
                          <a:latin typeface="Calibri" panose="020F0502020204030204" pitchFamily="34" charset="0"/>
                        </a:rPr>
                        <a:t>       81,25,24,28,915 </a:t>
                      </a:r>
                    </a:p>
                  </a:txBody>
                  <a:tcPr marL="7252" marR="7252" marT="7252"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IN" sz="1000" b="0" i="0" u="none" strike="noStrike">
                          <a:solidFill>
                            <a:srgbClr val="000000"/>
                          </a:solidFill>
                          <a:effectLst/>
                          <a:latin typeface="Calibri" panose="020F0502020204030204" pitchFamily="34" charset="0"/>
                        </a:rPr>
                        <a:t>King Kong</a:t>
                      </a:r>
                    </a:p>
                  </a:txBody>
                  <a:tcPr marL="7252" marR="7252" marT="7252"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IN" sz="1000" b="0" i="0" u="none" strike="noStrike">
                          <a:solidFill>
                            <a:srgbClr val="000000"/>
                          </a:solidFill>
                          <a:effectLst/>
                          <a:latin typeface="Calibri" panose="020F0502020204030204" pitchFamily="34" charset="0"/>
                        </a:rPr>
                        <a:t>          39,23,22,31,914 </a:t>
                      </a:r>
                    </a:p>
                  </a:txBody>
                  <a:tcPr marL="7252" marR="7252" marT="7252"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val="3991105170"/>
                  </a:ext>
                </a:extLst>
              </a:tr>
              <a:tr h="237539">
                <a:tc>
                  <a:txBody>
                    <a:bodyPr/>
                    <a:lstStyle/>
                    <a:p>
                      <a:pPr algn="l" fontAlgn="b"/>
                      <a:r>
                        <a:rPr lang="en-IN" sz="1000" b="0" i="0" u="none" strike="noStrike">
                          <a:solidFill>
                            <a:srgbClr val="000000"/>
                          </a:solidFill>
                          <a:effectLst/>
                          <a:latin typeface="Calibri" panose="020F0502020204030204" pitchFamily="34" charset="0"/>
                        </a:rPr>
                        <a:t>The Great Gatsby</a:t>
                      </a:r>
                    </a:p>
                  </a:txBody>
                  <a:tcPr marL="7252" marR="7252" marT="7252"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l" fontAlgn="b"/>
                      <a:r>
                        <a:rPr lang="en-IN" sz="1000" b="0" i="0" u="none" strike="noStrike">
                          <a:solidFill>
                            <a:srgbClr val="000000"/>
                          </a:solidFill>
                          <a:effectLst/>
                          <a:latin typeface="Calibri" panose="020F0502020204030204" pitchFamily="34" charset="0"/>
                        </a:rPr>
                        <a:t>       79,42,54,63,828 </a:t>
                      </a:r>
                    </a:p>
                  </a:txBody>
                  <a:tcPr marL="7252" marR="7252" marT="7252"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l" fontAlgn="b"/>
                      <a:r>
                        <a:rPr lang="en-IN" sz="1000" b="0" i="0" u="none" strike="noStrike">
                          <a:solidFill>
                            <a:srgbClr val="000000"/>
                          </a:solidFill>
                          <a:effectLst/>
                          <a:latin typeface="Calibri" panose="020F0502020204030204" pitchFamily="34" charset="0"/>
                        </a:rPr>
                        <a:t>The Golden Compass</a:t>
                      </a:r>
                    </a:p>
                  </a:txBody>
                  <a:tcPr marL="7252" marR="7252" marT="7252"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l" fontAlgn="b"/>
                      <a:r>
                        <a:rPr lang="en-IN" sz="1000" b="0" i="0" u="none" strike="noStrike">
                          <a:solidFill>
                            <a:srgbClr val="000000"/>
                          </a:solidFill>
                          <a:effectLst/>
                          <a:latin typeface="Calibri" panose="020F0502020204030204" pitchFamily="34" charset="0"/>
                        </a:rPr>
                        <a:t>          37,40,52,66,827 </a:t>
                      </a:r>
                    </a:p>
                  </a:txBody>
                  <a:tcPr marL="7252" marR="7252" marT="7252"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extLst>
                  <a:ext uri="{0D108BD9-81ED-4DB2-BD59-A6C34878D82A}">
                    <a16:rowId xmlns:a16="http://schemas.microsoft.com/office/drawing/2014/main" val="3166449960"/>
                  </a:ext>
                </a:extLst>
              </a:tr>
              <a:tr h="237539">
                <a:tc>
                  <a:txBody>
                    <a:bodyPr/>
                    <a:lstStyle/>
                    <a:p>
                      <a:pPr algn="l" fontAlgn="b"/>
                      <a:r>
                        <a:rPr lang="en-IN" sz="1000" b="0" i="0" u="none" strike="noStrike">
                          <a:solidFill>
                            <a:srgbClr val="000000"/>
                          </a:solidFill>
                          <a:effectLst/>
                          <a:latin typeface="Calibri" panose="020F0502020204030204" pitchFamily="34" charset="0"/>
                        </a:rPr>
                        <a:t>Star Trek Into Darkness</a:t>
                      </a:r>
                    </a:p>
                  </a:txBody>
                  <a:tcPr marL="7252" marR="7252" marT="7252"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IN" sz="1000" b="0" i="0" u="none" strike="noStrike">
                          <a:solidFill>
                            <a:srgbClr val="000000"/>
                          </a:solidFill>
                          <a:effectLst/>
                          <a:latin typeface="Calibri" panose="020F0502020204030204" pitchFamily="34" charset="0"/>
                        </a:rPr>
                        <a:t>       77,59,84,98,741 </a:t>
                      </a:r>
                    </a:p>
                  </a:txBody>
                  <a:tcPr marL="7252" marR="7252" marT="7252"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US" sz="1000" b="0" i="0" u="none" strike="noStrike">
                          <a:solidFill>
                            <a:srgbClr val="000000"/>
                          </a:solidFill>
                          <a:effectLst/>
                          <a:latin typeface="Calibri" panose="020F0502020204030204" pitchFamily="34" charset="0"/>
                        </a:rPr>
                        <a:t>The Hobbit: The Desolation of Smaug</a:t>
                      </a:r>
                    </a:p>
                  </a:txBody>
                  <a:tcPr marL="7252" marR="7252" marT="7252"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IN" sz="1000" b="0" i="0" u="none" strike="noStrike">
                          <a:solidFill>
                            <a:srgbClr val="000000"/>
                          </a:solidFill>
                          <a:effectLst/>
                          <a:latin typeface="Calibri" panose="020F0502020204030204" pitchFamily="34" charset="0"/>
                        </a:rPr>
                        <a:t>          35,57,83,01,740 </a:t>
                      </a:r>
                    </a:p>
                  </a:txBody>
                  <a:tcPr marL="7252" marR="7252" marT="7252"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val="2722947256"/>
                  </a:ext>
                </a:extLst>
              </a:tr>
              <a:tr h="237539">
                <a:tc>
                  <a:txBody>
                    <a:bodyPr/>
                    <a:lstStyle/>
                    <a:p>
                      <a:pPr algn="l" fontAlgn="b"/>
                      <a:r>
                        <a:rPr lang="en-IN" sz="1000" b="0" i="0" u="none" strike="noStrike">
                          <a:solidFill>
                            <a:srgbClr val="000000"/>
                          </a:solidFill>
                          <a:effectLst/>
                          <a:latin typeface="Calibri" panose="020F0502020204030204" pitchFamily="34" charset="0"/>
                        </a:rPr>
                        <a:t>World War Z</a:t>
                      </a:r>
                    </a:p>
                  </a:txBody>
                  <a:tcPr marL="7252" marR="7252" marT="7252"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l" fontAlgn="b"/>
                      <a:r>
                        <a:rPr lang="en-IN" sz="1000" b="0" i="0" u="none" strike="noStrike">
                          <a:solidFill>
                            <a:srgbClr val="000000"/>
                          </a:solidFill>
                          <a:effectLst/>
                          <a:latin typeface="Calibri" panose="020F0502020204030204" pitchFamily="34" charset="0"/>
                        </a:rPr>
                        <a:t>       75,77,15,33,654 </a:t>
                      </a:r>
                    </a:p>
                  </a:txBody>
                  <a:tcPr marL="7252" marR="7252" marT="7252"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l" fontAlgn="b"/>
                      <a:r>
                        <a:rPr lang="en-IN" sz="1000" b="0" i="0" u="none" strike="noStrike">
                          <a:solidFill>
                            <a:srgbClr val="000000"/>
                          </a:solidFill>
                          <a:effectLst/>
                          <a:latin typeface="Calibri" panose="020F0502020204030204" pitchFamily="34" charset="0"/>
                        </a:rPr>
                        <a:t>Robin Hood</a:t>
                      </a:r>
                    </a:p>
                  </a:txBody>
                  <a:tcPr marL="7252" marR="7252" marT="7252"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l" fontAlgn="b"/>
                      <a:r>
                        <a:rPr lang="en-IN" sz="1000" b="0" i="0" u="none" strike="noStrike">
                          <a:solidFill>
                            <a:srgbClr val="000000"/>
                          </a:solidFill>
                          <a:effectLst/>
                          <a:latin typeface="Calibri" panose="020F0502020204030204" pitchFamily="34" charset="0"/>
                        </a:rPr>
                        <a:t>          33,75,13,36,653 </a:t>
                      </a:r>
                    </a:p>
                  </a:txBody>
                  <a:tcPr marL="7252" marR="7252" marT="7252"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extLst>
                  <a:ext uri="{0D108BD9-81ED-4DB2-BD59-A6C34878D82A}">
                    <a16:rowId xmlns:a16="http://schemas.microsoft.com/office/drawing/2014/main" val="3761452437"/>
                  </a:ext>
                </a:extLst>
              </a:tr>
              <a:tr h="237539">
                <a:tc>
                  <a:txBody>
                    <a:bodyPr/>
                    <a:lstStyle/>
                    <a:p>
                      <a:pPr algn="l" fontAlgn="b"/>
                      <a:r>
                        <a:rPr lang="en-IN" sz="1000" b="0" i="0" u="none" strike="noStrike">
                          <a:solidFill>
                            <a:srgbClr val="000000"/>
                          </a:solidFill>
                          <a:effectLst/>
                          <a:latin typeface="Calibri" panose="020F0502020204030204" pitchFamily="34" charset="0"/>
                        </a:rPr>
                        <a:t>Furious 7</a:t>
                      </a:r>
                    </a:p>
                  </a:txBody>
                  <a:tcPr marL="7252" marR="7252" marT="7252"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IN" sz="1000" b="0" i="0" u="none" strike="noStrike">
                          <a:solidFill>
                            <a:srgbClr val="000000"/>
                          </a:solidFill>
                          <a:effectLst/>
                          <a:latin typeface="Calibri" panose="020F0502020204030204" pitchFamily="34" charset="0"/>
                        </a:rPr>
                        <a:t>       73,94,45,68,567 </a:t>
                      </a:r>
                    </a:p>
                  </a:txBody>
                  <a:tcPr marL="7252" marR="7252" marT="7252"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IN" sz="1000" b="0" i="0" u="none" strike="noStrike">
                          <a:solidFill>
                            <a:srgbClr val="000000"/>
                          </a:solidFill>
                          <a:effectLst/>
                          <a:latin typeface="Calibri" panose="020F0502020204030204" pitchFamily="34" charset="0"/>
                        </a:rPr>
                        <a:t>The Amazing Spider-Man</a:t>
                      </a:r>
                    </a:p>
                  </a:txBody>
                  <a:tcPr marL="7252" marR="7252" marT="7252"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IN" sz="1000" b="0" i="0" u="none" strike="noStrike">
                          <a:solidFill>
                            <a:srgbClr val="000000"/>
                          </a:solidFill>
                          <a:effectLst/>
                          <a:latin typeface="Calibri" panose="020F0502020204030204" pitchFamily="34" charset="0"/>
                        </a:rPr>
                        <a:t>          31,92,43,71,566 </a:t>
                      </a:r>
                    </a:p>
                  </a:txBody>
                  <a:tcPr marL="7252" marR="7252" marT="7252"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val="3021003972"/>
                  </a:ext>
                </a:extLst>
              </a:tr>
              <a:tr h="237539">
                <a:tc>
                  <a:txBody>
                    <a:bodyPr/>
                    <a:lstStyle/>
                    <a:p>
                      <a:pPr algn="l" fontAlgn="b"/>
                      <a:r>
                        <a:rPr lang="en-IN" sz="1000" b="0" i="0" u="none" strike="noStrike">
                          <a:solidFill>
                            <a:srgbClr val="000000"/>
                          </a:solidFill>
                          <a:effectLst/>
                          <a:latin typeface="Calibri" panose="020F0502020204030204" pitchFamily="34" charset="0"/>
                        </a:rPr>
                        <a:t>Terminator Salvation</a:t>
                      </a:r>
                    </a:p>
                  </a:txBody>
                  <a:tcPr marL="7252" marR="7252" marT="7252"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l" fontAlgn="b"/>
                      <a:r>
                        <a:rPr lang="en-IN" sz="1000" b="0" i="0" u="none" strike="noStrike">
                          <a:solidFill>
                            <a:srgbClr val="000000"/>
                          </a:solidFill>
                          <a:effectLst/>
                          <a:latin typeface="Calibri" panose="020F0502020204030204" pitchFamily="34" charset="0"/>
                        </a:rPr>
                        <a:t>       72,11,76,03,480 </a:t>
                      </a:r>
                    </a:p>
                  </a:txBody>
                  <a:tcPr marL="7252" marR="7252" marT="7252"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l" fontAlgn="b"/>
                      <a:r>
                        <a:rPr lang="en-US" sz="1000" b="0" i="0" u="none" strike="noStrike">
                          <a:solidFill>
                            <a:srgbClr val="000000"/>
                          </a:solidFill>
                          <a:effectLst/>
                          <a:latin typeface="Calibri" panose="020F0502020204030204" pitchFamily="34" charset="0"/>
                        </a:rPr>
                        <a:t>The Hobbit: The Battle of the Five Armies</a:t>
                      </a:r>
                    </a:p>
                  </a:txBody>
                  <a:tcPr marL="7252" marR="7252" marT="7252"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l" fontAlgn="b"/>
                      <a:r>
                        <a:rPr lang="en-IN" sz="1000" b="0" i="0" u="none" strike="noStrike">
                          <a:solidFill>
                            <a:srgbClr val="000000"/>
                          </a:solidFill>
                          <a:effectLst/>
                          <a:latin typeface="Calibri" panose="020F0502020204030204" pitchFamily="34" charset="0"/>
                        </a:rPr>
                        <a:t>          30,09,74,06,479 </a:t>
                      </a:r>
                    </a:p>
                  </a:txBody>
                  <a:tcPr marL="7252" marR="7252" marT="7252"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extLst>
                  <a:ext uri="{0D108BD9-81ED-4DB2-BD59-A6C34878D82A}">
                    <a16:rowId xmlns:a16="http://schemas.microsoft.com/office/drawing/2014/main" val="3908062201"/>
                  </a:ext>
                </a:extLst>
              </a:tr>
              <a:tr h="237539">
                <a:tc>
                  <a:txBody>
                    <a:bodyPr/>
                    <a:lstStyle/>
                    <a:p>
                      <a:pPr algn="l" fontAlgn="b"/>
                      <a:r>
                        <a:rPr lang="en-IN" sz="1000" b="0" i="0" u="none" strike="noStrike">
                          <a:solidFill>
                            <a:srgbClr val="000000"/>
                          </a:solidFill>
                          <a:effectLst/>
                          <a:latin typeface="Calibri" panose="020F0502020204030204" pitchFamily="34" charset="0"/>
                        </a:rPr>
                        <a:t>Toy Story 3</a:t>
                      </a:r>
                    </a:p>
                  </a:txBody>
                  <a:tcPr marL="7252" marR="7252" marT="7252"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IN" sz="1000" b="0" i="0" u="none" strike="noStrike">
                          <a:solidFill>
                            <a:srgbClr val="000000"/>
                          </a:solidFill>
                          <a:effectLst/>
                          <a:latin typeface="Calibri" panose="020F0502020204030204" pitchFamily="34" charset="0"/>
                        </a:rPr>
                        <a:t>       70,29,06,38,393 </a:t>
                      </a:r>
                    </a:p>
                  </a:txBody>
                  <a:tcPr marL="7252" marR="7252" marT="7252"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IN" sz="1000" b="0" i="0" u="none" strike="noStrike">
                          <a:solidFill>
                            <a:srgbClr val="000000"/>
                          </a:solidFill>
                          <a:effectLst/>
                          <a:latin typeface="Calibri" panose="020F0502020204030204" pitchFamily="34" charset="0"/>
                        </a:rPr>
                        <a:t>Men in Black 3</a:t>
                      </a:r>
                    </a:p>
                  </a:txBody>
                  <a:tcPr marL="7252" marR="7252" marT="7252"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IN" sz="1000" b="0" i="0" u="none" strike="noStrike">
                          <a:solidFill>
                            <a:srgbClr val="000000"/>
                          </a:solidFill>
                          <a:effectLst/>
                          <a:latin typeface="Calibri" panose="020F0502020204030204" pitchFamily="34" charset="0"/>
                        </a:rPr>
                        <a:t>          28,27,04,41,392 </a:t>
                      </a:r>
                    </a:p>
                  </a:txBody>
                  <a:tcPr marL="7252" marR="7252" marT="7252"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val="3204346314"/>
                  </a:ext>
                </a:extLst>
              </a:tr>
              <a:tr h="237539">
                <a:tc>
                  <a:txBody>
                    <a:bodyPr/>
                    <a:lstStyle/>
                    <a:p>
                      <a:pPr algn="l" fontAlgn="b"/>
                      <a:r>
                        <a:rPr lang="en-IN" sz="1000" b="0" i="0" u="none" strike="noStrike">
                          <a:solidFill>
                            <a:srgbClr val="000000"/>
                          </a:solidFill>
                          <a:effectLst/>
                          <a:latin typeface="Calibri" panose="020F0502020204030204" pitchFamily="34" charset="0"/>
                        </a:rPr>
                        <a:t>Green Lantern</a:t>
                      </a:r>
                    </a:p>
                  </a:txBody>
                  <a:tcPr marL="7252" marR="7252" marT="7252"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l" fontAlgn="b"/>
                      <a:r>
                        <a:rPr lang="en-IN" sz="1000" b="0" i="0" u="none" strike="noStrike">
                          <a:solidFill>
                            <a:srgbClr val="000000"/>
                          </a:solidFill>
                          <a:effectLst/>
                          <a:latin typeface="Calibri" panose="020F0502020204030204" pitchFamily="34" charset="0"/>
                        </a:rPr>
                        <a:t>       68,46,36,73,306 </a:t>
                      </a:r>
                    </a:p>
                  </a:txBody>
                  <a:tcPr marL="7252" marR="7252" marT="7252"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l" fontAlgn="b"/>
                      <a:r>
                        <a:rPr lang="en-US" sz="1000" b="0" i="0" u="none" strike="noStrike">
                          <a:solidFill>
                            <a:srgbClr val="000000"/>
                          </a:solidFill>
                          <a:effectLst/>
                          <a:latin typeface="Calibri" panose="020F0502020204030204" pitchFamily="34" charset="0"/>
                        </a:rPr>
                        <a:t>Pirates of the Caribbean: On Stranger Tides</a:t>
                      </a:r>
                    </a:p>
                  </a:txBody>
                  <a:tcPr marL="7252" marR="7252" marT="7252"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l" fontAlgn="b"/>
                      <a:r>
                        <a:rPr lang="en-IN" sz="1000" b="0" i="0" u="none" strike="noStrike">
                          <a:solidFill>
                            <a:srgbClr val="000000"/>
                          </a:solidFill>
                          <a:effectLst/>
                          <a:latin typeface="Calibri" panose="020F0502020204030204" pitchFamily="34" charset="0"/>
                        </a:rPr>
                        <a:t>          26,44,34,76,305 </a:t>
                      </a:r>
                    </a:p>
                  </a:txBody>
                  <a:tcPr marL="7252" marR="7252" marT="7252"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extLst>
                  <a:ext uri="{0D108BD9-81ED-4DB2-BD59-A6C34878D82A}">
                    <a16:rowId xmlns:a16="http://schemas.microsoft.com/office/drawing/2014/main" val="649192810"/>
                  </a:ext>
                </a:extLst>
              </a:tr>
              <a:tr h="237539">
                <a:tc>
                  <a:txBody>
                    <a:bodyPr/>
                    <a:lstStyle/>
                    <a:p>
                      <a:pPr algn="l" fontAlgn="b"/>
                      <a:r>
                        <a:rPr lang="en-IN" sz="1000" b="0" i="0" u="none" strike="noStrike">
                          <a:solidFill>
                            <a:srgbClr val="000000"/>
                          </a:solidFill>
                          <a:effectLst/>
                          <a:latin typeface="Calibri" panose="020F0502020204030204" pitchFamily="34" charset="0"/>
                        </a:rPr>
                        <a:t>Cars 2</a:t>
                      </a:r>
                    </a:p>
                  </a:txBody>
                  <a:tcPr marL="7252" marR="7252" marT="7252"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IN" sz="1000" b="0" i="0" u="none" strike="noStrike">
                          <a:solidFill>
                            <a:srgbClr val="000000"/>
                          </a:solidFill>
                          <a:effectLst/>
                          <a:latin typeface="Calibri" panose="020F0502020204030204" pitchFamily="34" charset="0"/>
                        </a:rPr>
                        <a:t>       66,63,67,08,219 </a:t>
                      </a:r>
                    </a:p>
                  </a:txBody>
                  <a:tcPr marL="7252" marR="7252" marT="7252"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IN" sz="1000" b="0" i="0" u="none" strike="noStrike">
                          <a:solidFill>
                            <a:srgbClr val="000000"/>
                          </a:solidFill>
                          <a:effectLst/>
                          <a:latin typeface="Calibri" panose="020F0502020204030204" pitchFamily="34" charset="0"/>
                        </a:rPr>
                        <a:t>The Avengers</a:t>
                      </a:r>
                    </a:p>
                  </a:txBody>
                  <a:tcPr marL="7252" marR="7252" marT="7252"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IN" sz="1000" b="0" i="0" u="none" strike="noStrike">
                          <a:solidFill>
                            <a:srgbClr val="000000"/>
                          </a:solidFill>
                          <a:effectLst/>
                          <a:latin typeface="Calibri" panose="020F0502020204030204" pitchFamily="34" charset="0"/>
                        </a:rPr>
                        <a:t>          24,61,65,11,218 </a:t>
                      </a:r>
                    </a:p>
                  </a:txBody>
                  <a:tcPr marL="7252" marR="7252" marT="7252"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val="435277013"/>
                  </a:ext>
                </a:extLst>
              </a:tr>
              <a:tr h="237539">
                <a:tc>
                  <a:txBody>
                    <a:bodyPr/>
                    <a:lstStyle/>
                    <a:p>
                      <a:pPr algn="l" fontAlgn="b"/>
                      <a:r>
                        <a:rPr lang="en-IN" sz="1000" b="0" i="0" u="none" strike="noStrike">
                          <a:solidFill>
                            <a:srgbClr val="000000"/>
                          </a:solidFill>
                          <a:effectLst/>
                          <a:latin typeface="Calibri" panose="020F0502020204030204" pitchFamily="34" charset="0"/>
                        </a:rPr>
                        <a:t>TRON: Legacy</a:t>
                      </a:r>
                    </a:p>
                  </a:txBody>
                  <a:tcPr marL="7252" marR="7252" marT="7252"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l" fontAlgn="b"/>
                      <a:r>
                        <a:rPr lang="en-IN" sz="1000" b="0" i="0" u="none" strike="noStrike">
                          <a:solidFill>
                            <a:srgbClr val="000000"/>
                          </a:solidFill>
                          <a:effectLst/>
                          <a:latin typeface="Calibri" panose="020F0502020204030204" pitchFamily="34" charset="0"/>
                        </a:rPr>
                        <a:t>       64,80,97,43,132 </a:t>
                      </a:r>
                    </a:p>
                  </a:txBody>
                  <a:tcPr marL="7252" marR="7252" marT="7252"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l" fontAlgn="b"/>
                      <a:r>
                        <a:rPr lang="en-US" sz="1000" b="0" i="0" u="none" strike="noStrike">
                          <a:solidFill>
                            <a:srgbClr val="000000"/>
                          </a:solidFill>
                          <a:effectLst/>
                          <a:latin typeface="Calibri" panose="020F0502020204030204" pitchFamily="34" charset="0"/>
                        </a:rPr>
                        <a:t>The Chronicles of Narnia: Prince Caspian</a:t>
                      </a:r>
                    </a:p>
                  </a:txBody>
                  <a:tcPr marL="7252" marR="7252" marT="7252"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l" fontAlgn="b"/>
                      <a:r>
                        <a:rPr lang="en-IN" sz="1000" b="0" i="0" u="none" strike="noStrike">
                          <a:solidFill>
                            <a:srgbClr val="000000"/>
                          </a:solidFill>
                          <a:effectLst/>
                          <a:latin typeface="Calibri" panose="020F0502020204030204" pitchFamily="34" charset="0"/>
                        </a:rPr>
                        <a:t>          22,78,95,46,131 </a:t>
                      </a:r>
                    </a:p>
                  </a:txBody>
                  <a:tcPr marL="7252" marR="7252" marT="7252"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extLst>
                  <a:ext uri="{0D108BD9-81ED-4DB2-BD59-A6C34878D82A}">
                    <a16:rowId xmlns:a16="http://schemas.microsoft.com/office/drawing/2014/main" val="4078855200"/>
                  </a:ext>
                </a:extLst>
              </a:tr>
              <a:tr h="237539">
                <a:tc>
                  <a:txBody>
                    <a:bodyPr/>
                    <a:lstStyle/>
                    <a:p>
                      <a:pPr algn="l" fontAlgn="b"/>
                      <a:r>
                        <a:rPr lang="en-US" sz="1000" b="0" i="0" u="none" strike="noStrike">
                          <a:solidFill>
                            <a:srgbClr val="000000"/>
                          </a:solidFill>
                          <a:effectLst/>
                          <a:latin typeface="Calibri" panose="020F0502020204030204" pitchFamily="34" charset="0"/>
                        </a:rPr>
                        <a:t>Oz: The Great and Powerful</a:t>
                      </a:r>
                    </a:p>
                  </a:txBody>
                  <a:tcPr marL="7252" marR="7252" marT="7252"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IN" sz="1000" b="0" i="0" u="none" strike="noStrike">
                          <a:solidFill>
                            <a:srgbClr val="000000"/>
                          </a:solidFill>
                          <a:effectLst/>
                          <a:latin typeface="Calibri" panose="020F0502020204030204" pitchFamily="34" charset="0"/>
                        </a:rPr>
                        <a:t>       62,98,27,78,045 </a:t>
                      </a:r>
                    </a:p>
                  </a:txBody>
                  <a:tcPr marL="7252" marR="7252" marT="7252"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IN" sz="1000" b="0" i="0" u="none" strike="noStrike">
                          <a:solidFill>
                            <a:srgbClr val="000000"/>
                          </a:solidFill>
                          <a:effectLst/>
                          <a:latin typeface="Calibri" panose="020F0502020204030204" pitchFamily="34" charset="0"/>
                        </a:rPr>
                        <a:t>Man of Steel</a:t>
                      </a:r>
                    </a:p>
                  </a:txBody>
                  <a:tcPr marL="7252" marR="7252" marT="7252"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IN" sz="1000" b="0" i="0" u="none" strike="noStrike">
                          <a:solidFill>
                            <a:srgbClr val="000000"/>
                          </a:solidFill>
                          <a:effectLst/>
                          <a:latin typeface="Calibri" panose="020F0502020204030204" pitchFamily="34" charset="0"/>
                        </a:rPr>
                        <a:t>          20,96,25,81,044 </a:t>
                      </a:r>
                    </a:p>
                  </a:txBody>
                  <a:tcPr marL="7252" marR="7252" marT="7252"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val="225872774"/>
                  </a:ext>
                </a:extLst>
              </a:tr>
              <a:tr h="237539">
                <a:tc>
                  <a:txBody>
                    <a:bodyPr/>
                    <a:lstStyle/>
                    <a:p>
                      <a:pPr algn="l" fontAlgn="b"/>
                      <a:r>
                        <a:rPr lang="en-IN" sz="1000" b="0" i="0" u="none" strike="noStrike">
                          <a:solidFill>
                            <a:srgbClr val="000000"/>
                          </a:solidFill>
                          <a:effectLst/>
                          <a:latin typeface="Calibri" panose="020F0502020204030204" pitchFamily="34" charset="0"/>
                        </a:rPr>
                        <a:t>Transformers: Age of Extinction</a:t>
                      </a:r>
                    </a:p>
                  </a:txBody>
                  <a:tcPr marL="7252" marR="7252" marT="7252"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l" fontAlgn="b"/>
                      <a:r>
                        <a:rPr lang="en-IN" sz="1000" b="0" i="0" u="none" strike="noStrike">
                          <a:solidFill>
                            <a:srgbClr val="000000"/>
                          </a:solidFill>
                          <a:effectLst/>
                          <a:latin typeface="Calibri" panose="020F0502020204030204" pitchFamily="34" charset="0"/>
                        </a:rPr>
                        <a:t>       61,15,58,12,958 </a:t>
                      </a:r>
                    </a:p>
                  </a:txBody>
                  <a:tcPr marL="7252" marR="7252" marT="7252"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l" fontAlgn="b"/>
                      <a:r>
                        <a:rPr lang="en-IN" sz="1000" b="0" i="0" u="none" strike="noStrike">
                          <a:solidFill>
                            <a:srgbClr val="000000"/>
                          </a:solidFill>
                          <a:effectLst/>
                          <a:latin typeface="Calibri" panose="020F0502020204030204" pitchFamily="34" charset="0"/>
                        </a:rPr>
                        <a:t>The Lone Ranger</a:t>
                      </a:r>
                    </a:p>
                  </a:txBody>
                  <a:tcPr marL="7252" marR="7252" marT="7252"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l" fontAlgn="b"/>
                      <a:r>
                        <a:rPr lang="en-IN" sz="1000" b="0" i="0" u="none" strike="noStrike">
                          <a:solidFill>
                            <a:srgbClr val="000000"/>
                          </a:solidFill>
                          <a:effectLst/>
                          <a:latin typeface="Calibri" panose="020F0502020204030204" pitchFamily="34" charset="0"/>
                        </a:rPr>
                        <a:t>          19,13,56,15,957 </a:t>
                      </a:r>
                    </a:p>
                  </a:txBody>
                  <a:tcPr marL="7252" marR="7252" marT="7252"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extLst>
                  <a:ext uri="{0D108BD9-81ED-4DB2-BD59-A6C34878D82A}">
                    <a16:rowId xmlns:a16="http://schemas.microsoft.com/office/drawing/2014/main" val="1657113244"/>
                  </a:ext>
                </a:extLst>
              </a:tr>
              <a:tr h="237539">
                <a:tc>
                  <a:txBody>
                    <a:bodyPr/>
                    <a:lstStyle/>
                    <a:p>
                      <a:pPr algn="l" fontAlgn="b"/>
                      <a:r>
                        <a:rPr lang="en-US" sz="1000" b="0" i="0" u="none" strike="noStrike">
                          <a:solidFill>
                            <a:srgbClr val="000000"/>
                          </a:solidFill>
                          <a:effectLst/>
                          <a:latin typeface="Calibri" panose="020F0502020204030204" pitchFamily="34" charset="0"/>
                        </a:rPr>
                        <a:t>Transformers: Revenge of the Fallen</a:t>
                      </a:r>
                    </a:p>
                  </a:txBody>
                  <a:tcPr marL="7252" marR="7252" marT="7252"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IN" sz="1000" b="0" i="0" u="none" strike="noStrike">
                          <a:solidFill>
                            <a:srgbClr val="000000"/>
                          </a:solidFill>
                          <a:effectLst/>
                          <a:latin typeface="Calibri" panose="020F0502020204030204" pitchFamily="34" charset="0"/>
                        </a:rPr>
                        <a:t>       59,32,88,47,871 </a:t>
                      </a:r>
                    </a:p>
                  </a:txBody>
                  <a:tcPr marL="7252" marR="7252" marT="7252"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US" sz="1000" b="0" i="0" u="none" strike="noStrike">
                          <a:solidFill>
                            <a:srgbClr val="000000"/>
                          </a:solidFill>
                          <a:effectLst/>
                          <a:latin typeface="Calibri" panose="020F0502020204030204" pitchFamily="34" charset="0"/>
                        </a:rPr>
                        <a:t>Pirates of the Caribbean: Dead Mans Chest"</a:t>
                      </a:r>
                    </a:p>
                  </a:txBody>
                  <a:tcPr marL="7252" marR="7252" marT="7252"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IN" sz="1000" b="0" i="0" u="none" strike="noStrike">
                          <a:solidFill>
                            <a:srgbClr val="000000"/>
                          </a:solidFill>
                          <a:effectLst/>
                          <a:latin typeface="Calibri" panose="020F0502020204030204" pitchFamily="34" charset="0"/>
                        </a:rPr>
                        <a:t>          17,30,86,50,870 </a:t>
                      </a:r>
                    </a:p>
                  </a:txBody>
                  <a:tcPr marL="7252" marR="7252" marT="7252"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val="1885866657"/>
                  </a:ext>
                </a:extLst>
              </a:tr>
              <a:tr h="237539">
                <a:tc>
                  <a:txBody>
                    <a:bodyPr/>
                    <a:lstStyle/>
                    <a:p>
                      <a:pPr algn="l" fontAlgn="b"/>
                      <a:r>
                        <a:rPr lang="en-IN" sz="1000" b="0" i="0" u="none" strike="noStrike">
                          <a:solidFill>
                            <a:srgbClr val="000000"/>
                          </a:solidFill>
                          <a:effectLst/>
                          <a:latin typeface="Calibri" panose="020F0502020204030204" pitchFamily="34" charset="0"/>
                        </a:rPr>
                        <a:t>Monsters University</a:t>
                      </a:r>
                    </a:p>
                  </a:txBody>
                  <a:tcPr marL="7252" marR="7252" marT="7252"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l" fontAlgn="b"/>
                      <a:r>
                        <a:rPr lang="en-IN" sz="1000" b="0" i="0" u="none" strike="noStrike">
                          <a:solidFill>
                            <a:srgbClr val="000000"/>
                          </a:solidFill>
                          <a:effectLst/>
                          <a:latin typeface="Calibri" panose="020F0502020204030204" pitchFamily="34" charset="0"/>
                        </a:rPr>
                        <a:t>       57,50,18,82,784 </a:t>
                      </a:r>
                    </a:p>
                  </a:txBody>
                  <a:tcPr marL="7252" marR="7252" marT="7252"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l" fontAlgn="b"/>
                      <a:r>
                        <a:rPr lang="en-IN" sz="1000" b="0" i="0" u="none" strike="noStrike">
                          <a:solidFill>
                            <a:srgbClr val="000000"/>
                          </a:solidFill>
                          <a:effectLst/>
                          <a:latin typeface="Calibri" panose="020F0502020204030204" pitchFamily="34" charset="0"/>
                        </a:rPr>
                        <a:t>Quantum of Solace</a:t>
                      </a:r>
                    </a:p>
                  </a:txBody>
                  <a:tcPr marL="7252" marR="7252" marT="7252"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l" fontAlgn="b"/>
                      <a:r>
                        <a:rPr lang="en-IN" sz="1000" b="0" i="0" u="none" strike="noStrike">
                          <a:solidFill>
                            <a:srgbClr val="000000"/>
                          </a:solidFill>
                          <a:effectLst/>
                          <a:latin typeface="Calibri" panose="020F0502020204030204" pitchFamily="34" charset="0"/>
                        </a:rPr>
                        <a:t>          15,48,16,85,783 </a:t>
                      </a:r>
                    </a:p>
                  </a:txBody>
                  <a:tcPr marL="7252" marR="7252" marT="7252"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extLst>
                  <a:ext uri="{0D108BD9-81ED-4DB2-BD59-A6C34878D82A}">
                    <a16:rowId xmlns:a16="http://schemas.microsoft.com/office/drawing/2014/main" val="3213964060"/>
                  </a:ext>
                </a:extLst>
              </a:tr>
              <a:tr h="237539">
                <a:tc>
                  <a:txBody>
                    <a:bodyPr/>
                    <a:lstStyle/>
                    <a:p>
                      <a:pPr algn="l" fontAlgn="b"/>
                      <a:r>
                        <a:rPr lang="en-IN" sz="1000" b="0" i="0" u="none" strike="noStrike">
                          <a:solidFill>
                            <a:srgbClr val="000000"/>
                          </a:solidFill>
                          <a:effectLst/>
                          <a:latin typeface="Calibri" panose="020F0502020204030204" pitchFamily="34" charset="0"/>
                        </a:rPr>
                        <a:t>X-Men: The Last Stand</a:t>
                      </a:r>
                    </a:p>
                  </a:txBody>
                  <a:tcPr marL="7252" marR="7252" marT="7252"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IN" sz="1000" b="0" i="0" u="none" strike="noStrike">
                          <a:solidFill>
                            <a:srgbClr val="000000"/>
                          </a:solidFill>
                          <a:effectLst/>
                          <a:latin typeface="Calibri" panose="020F0502020204030204" pitchFamily="34" charset="0"/>
                        </a:rPr>
                        <a:t>       55,67,49,17,697 </a:t>
                      </a:r>
                    </a:p>
                  </a:txBody>
                  <a:tcPr marL="7252" marR="7252" marT="7252"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IN" sz="1000" b="0" i="0" u="none" strike="noStrike">
                          <a:solidFill>
                            <a:srgbClr val="000000"/>
                          </a:solidFill>
                          <a:effectLst/>
                          <a:latin typeface="Calibri" panose="020F0502020204030204" pitchFamily="34" charset="0"/>
                        </a:rPr>
                        <a:t>Superman Returns</a:t>
                      </a:r>
                    </a:p>
                  </a:txBody>
                  <a:tcPr marL="7252" marR="7252" marT="7252"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IN" sz="1000" b="0" i="0" u="none" strike="noStrike">
                          <a:solidFill>
                            <a:srgbClr val="000000"/>
                          </a:solidFill>
                          <a:effectLst/>
                          <a:latin typeface="Calibri" panose="020F0502020204030204" pitchFamily="34" charset="0"/>
                        </a:rPr>
                        <a:t>          13,65,47,20,696 </a:t>
                      </a:r>
                    </a:p>
                  </a:txBody>
                  <a:tcPr marL="7252" marR="7252" marT="7252"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val="1172941536"/>
                  </a:ext>
                </a:extLst>
              </a:tr>
              <a:tr h="237539">
                <a:tc>
                  <a:txBody>
                    <a:bodyPr/>
                    <a:lstStyle/>
                    <a:p>
                      <a:pPr algn="l" fontAlgn="b"/>
                      <a:r>
                        <a:rPr lang="en-IN" sz="1000" b="0" i="0" u="none" strike="noStrike">
                          <a:solidFill>
                            <a:srgbClr val="000000"/>
                          </a:solidFill>
                          <a:effectLst/>
                          <a:latin typeface="Calibri" panose="020F0502020204030204" pitchFamily="34" charset="0"/>
                        </a:rPr>
                        <a:t>Alice in Wonderland</a:t>
                      </a:r>
                    </a:p>
                  </a:txBody>
                  <a:tcPr marL="7252" marR="7252" marT="7252"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l" fontAlgn="b"/>
                      <a:r>
                        <a:rPr lang="en-IN" sz="1000" b="0" i="0" u="none" strike="noStrike">
                          <a:solidFill>
                            <a:srgbClr val="000000"/>
                          </a:solidFill>
                          <a:effectLst/>
                          <a:latin typeface="Calibri" panose="020F0502020204030204" pitchFamily="34" charset="0"/>
                        </a:rPr>
                        <a:t>       53,84,79,52,610 </a:t>
                      </a:r>
                    </a:p>
                  </a:txBody>
                  <a:tcPr marL="7252" marR="7252" marT="7252"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l" fontAlgn="b"/>
                      <a:r>
                        <a:rPr lang="en-US" sz="1000" b="0" i="0" u="none" strike="noStrike">
                          <a:solidFill>
                            <a:srgbClr val="000000"/>
                          </a:solidFill>
                          <a:effectLst/>
                          <a:latin typeface="Calibri" panose="020F0502020204030204" pitchFamily="34" charset="0"/>
                        </a:rPr>
                        <a:t>Harry Potter and the Half-Blood Prince</a:t>
                      </a:r>
                    </a:p>
                  </a:txBody>
                  <a:tcPr marL="7252" marR="7252" marT="7252"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l" fontAlgn="b"/>
                      <a:r>
                        <a:rPr lang="en-IN" sz="1000" b="0" i="0" u="none" strike="noStrike">
                          <a:solidFill>
                            <a:srgbClr val="000000"/>
                          </a:solidFill>
                          <a:effectLst/>
                          <a:latin typeface="Calibri" panose="020F0502020204030204" pitchFamily="34" charset="0"/>
                        </a:rPr>
                        <a:t>          11,82,77,55,609 </a:t>
                      </a:r>
                    </a:p>
                  </a:txBody>
                  <a:tcPr marL="7252" marR="7252" marT="7252"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extLst>
                  <a:ext uri="{0D108BD9-81ED-4DB2-BD59-A6C34878D82A}">
                    <a16:rowId xmlns:a16="http://schemas.microsoft.com/office/drawing/2014/main" val="181055053"/>
                  </a:ext>
                </a:extLst>
              </a:tr>
              <a:tr h="237539">
                <a:tc>
                  <a:txBody>
                    <a:bodyPr/>
                    <a:lstStyle/>
                    <a:p>
                      <a:pPr algn="l" fontAlgn="b"/>
                      <a:r>
                        <a:rPr lang="en-IN" sz="1000" b="0" i="0" u="none" strike="noStrike">
                          <a:solidFill>
                            <a:srgbClr val="000000"/>
                          </a:solidFill>
                          <a:effectLst/>
                          <a:latin typeface="Calibri" panose="020F0502020204030204" pitchFamily="34" charset="0"/>
                        </a:rPr>
                        <a:t>Iron Man 3</a:t>
                      </a:r>
                    </a:p>
                  </a:txBody>
                  <a:tcPr marL="7252" marR="7252" marT="7252"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IN" sz="1000" b="0" i="0" u="none" strike="noStrike">
                          <a:solidFill>
                            <a:srgbClr val="000000"/>
                          </a:solidFill>
                          <a:effectLst/>
                          <a:latin typeface="Calibri" panose="020F0502020204030204" pitchFamily="34" charset="0"/>
                        </a:rPr>
                        <a:t>       52,02,09,87,523 </a:t>
                      </a:r>
                    </a:p>
                  </a:txBody>
                  <a:tcPr marL="7252" marR="7252" marT="7252"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IN" sz="1000" b="0" i="0" u="none" strike="noStrike">
                          <a:solidFill>
                            <a:srgbClr val="000000"/>
                          </a:solidFill>
                          <a:effectLst/>
                          <a:latin typeface="Calibri" panose="020F0502020204030204" pitchFamily="34" charset="0"/>
                        </a:rPr>
                        <a:t>Avengers: Age of Ultron</a:t>
                      </a:r>
                    </a:p>
                  </a:txBody>
                  <a:tcPr marL="7252" marR="7252" marT="7252"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IN" sz="1000" b="0" i="0" u="none" strike="noStrike">
                          <a:solidFill>
                            <a:srgbClr val="000000"/>
                          </a:solidFill>
                          <a:effectLst/>
                          <a:latin typeface="Calibri" panose="020F0502020204030204" pitchFamily="34" charset="0"/>
                        </a:rPr>
                        <a:t>          10,00,07,90,522 </a:t>
                      </a:r>
                    </a:p>
                  </a:txBody>
                  <a:tcPr marL="7252" marR="7252" marT="7252"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val="3669972012"/>
                  </a:ext>
                </a:extLst>
              </a:tr>
              <a:tr h="237539">
                <a:tc>
                  <a:txBody>
                    <a:bodyPr/>
                    <a:lstStyle/>
                    <a:p>
                      <a:pPr algn="l" fontAlgn="b"/>
                      <a:r>
                        <a:rPr lang="en-IN" sz="1000" b="0" i="0" u="none" strike="noStrike">
                          <a:solidFill>
                            <a:srgbClr val="000000"/>
                          </a:solidFill>
                          <a:effectLst/>
                          <a:latin typeface="Calibri" panose="020F0502020204030204" pitchFamily="34" charset="0"/>
                        </a:rPr>
                        <a:t>Spider-Man 2</a:t>
                      </a:r>
                    </a:p>
                  </a:txBody>
                  <a:tcPr marL="7252" marR="7252" marT="7252"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l" fontAlgn="b"/>
                      <a:r>
                        <a:rPr lang="en-IN" sz="1000" b="0" i="0" u="none" strike="noStrike">
                          <a:solidFill>
                            <a:srgbClr val="000000"/>
                          </a:solidFill>
                          <a:effectLst/>
                          <a:latin typeface="Calibri" panose="020F0502020204030204" pitchFamily="34" charset="0"/>
                        </a:rPr>
                        <a:t>       50,19,40,22,436 </a:t>
                      </a:r>
                    </a:p>
                  </a:txBody>
                  <a:tcPr marL="7252" marR="7252" marT="7252"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l" fontAlgn="b"/>
                      <a:r>
                        <a:rPr lang="en-IN" sz="1000" b="0" i="0" u="none" strike="noStrike">
                          <a:solidFill>
                            <a:srgbClr val="000000"/>
                          </a:solidFill>
                          <a:effectLst/>
                          <a:latin typeface="Calibri" panose="020F0502020204030204" pitchFamily="34" charset="0"/>
                        </a:rPr>
                        <a:t>Tangled</a:t>
                      </a:r>
                    </a:p>
                  </a:txBody>
                  <a:tcPr marL="7252" marR="7252" marT="7252"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l" fontAlgn="b"/>
                      <a:r>
                        <a:rPr lang="en-IN" sz="1000" b="0" i="0" u="none" strike="noStrike">
                          <a:solidFill>
                            <a:srgbClr val="000000"/>
                          </a:solidFill>
                          <a:effectLst/>
                          <a:latin typeface="Calibri" panose="020F0502020204030204" pitchFamily="34" charset="0"/>
                        </a:rPr>
                        <a:t>            8,17,38,25,435 </a:t>
                      </a:r>
                    </a:p>
                  </a:txBody>
                  <a:tcPr marL="7252" marR="7252" marT="7252"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extLst>
                  <a:ext uri="{0D108BD9-81ED-4DB2-BD59-A6C34878D82A}">
                    <a16:rowId xmlns:a16="http://schemas.microsoft.com/office/drawing/2014/main" val="594259769"/>
                  </a:ext>
                </a:extLst>
              </a:tr>
              <a:tr h="237539">
                <a:tc>
                  <a:txBody>
                    <a:bodyPr/>
                    <a:lstStyle/>
                    <a:p>
                      <a:pPr algn="l" fontAlgn="b"/>
                      <a:r>
                        <a:rPr lang="en-IN" sz="1000" b="0" i="0" u="none" strike="noStrike">
                          <a:solidFill>
                            <a:srgbClr val="000000"/>
                          </a:solidFill>
                          <a:effectLst/>
                          <a:latin typeface="Calibri" panose="020F0502020204030204" pitchFamily="34" charset="0"/>
                        </a:rPr>
                        <a:t>Skyfall</a:t>
                      </a:r>
                    </a:p>
                  </a:txBody>
                  <a:tcPr marL="7252" marR="7252" marT="7252"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IN" sz="1000" b="0" i="0" u="none" strike="noStrike">
                          <a:solidFill>
                            <a:srgbClr val="000000"/>
                          </a:solidFill>
                          <a:effectLst/>
                          <a:latin typeface="Calibri" panose="020F0502020204030204" pitchFamily="34" charset="0"/>
                        </a:rPr>
                        <a:t>       48,36,70,57,349 </a:t>
                      </a:r>
                    </a:p>
                  </a:txBody>
                  <a:tcPr marL="7252" marR="7252" marT="7252"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IN" sz="1000" b="0" i="0" u="none" strike="noStrike">
                          <a:solidFill>
                            <a:srgbClr val="000000"/>
                          </a:solidFill>
                          <a:effectLst/>
                          <a:latin typeface="Calibri" panose="020F0502020204030204" pitchFamily="34" charset="0"/>
                        </a:rPr>
                        <a:t>Spider-Man 3</a:t>
                      </a:r>
                    </a:p>
                  </a:txBody>
                  <a:tcPr marL="7252" marR="7252" marT="7252"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IN" sz="1000" b="0" i="0" u="none" strike="noStrike">
                          <a:solidFill>
                            <a:srgbClr val="000000"/>
                          </a:solidFill>
                          <a:effectLst/>
                          <a:latin typeface="Calibri" panose="020F0502020204030204" pitchFamily="34" charset="0"/>
                        </a:rPr>
                        <a:t>            6,34,68,60,348 </a:t>
                      </a:r>
                    </a:p>
                  </a:txBody>
                  <a:tcPr marL="7252" marR="7252" marT="7252"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val="2089628738"/>
                  </a:ext>
                </a:extLst>
              </a:tr>
              <a:tr h="237539">
                <a:tc>
                  <a:txBody>
                    <a:bodyPr/>
                    <a:lstStyle/>
                    <a:p>
                      <a:pPr algn="l" fontAlgn="b"/>
                      <a:r>
                        <a:rPr lang="en-IN" sz="1000" b="0" i="0" u="none" strike="noStrike">
                          <a:solidFill>
                            <a:srgbClr val="000000"/>
                          </a:solidFill>
                          <a:effectLst/>
                          <a:latin typeface="Calibri" panose="020F0502020204030204" pitchFamily="34" charset="0"/>
                        </a:rPr>
                        <a:t>Jurassic World</a:t>
                      </a:r>
                    </a:p>
                  </a:txBody>
                  <a:tcPr marL="7252" marR="7252" marT="7252"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l" fontAlgn="b"/>
                      <a:r>
                        <a:rPr lang="en-IN" sz="1000" b="0" i="0" u="none" strike="noStrike">
                          <a:solidFill>
                            <a:srgbClr val="000000"/>
                          </a:solidFill>
                          <a:effectLst/>
                          <a:latin typeface="Calibri" panose="020F0502020204030204" pitchFamily="34" charset="0"/>
                        </a:rPr>
                        <a:t>       46,54,00,92,262 </a:t>
                      </a:r>
                    </a:p>
                  </a:txBody>
                  <a:tcPr marL="7252" marR="7252" marT="7252"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l" fontAlgn="b"/>
                      <a:r>
                        <a:rPr lang="en-IN" sz="1000" b="0" i="0" u="none" strike="noStrike">
                          <a:solidFill>
                            <a:srgbClr val="000000"/>
                          </a:solidFill>
                          <a:effectLst/>
                          <a:latin typeface="Calibri" panose="020F0502020204030204" pitchFamily="34" charset="0"/>
                        </a:rPr>
                        <a:t>John Carter</a:t>
                      </a:r>
                    </a:p>
                  </a:txBody>
                  <a:tcPr marL="7252" marR="7252" marT="7252"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l" fontAlgn="b"/>
                      <a:r>
                        <a:rPr lang="en-IN" sz="1000" b="0" i="0" u="none" strike="noStrike">
                          <a:solidFill>
                            <a:srgbClr val="000000"/>
                          </a:solidFill>
                          <a:effectLst/>
                          <a:latin typeface="Calibri" panose="020F0502020204030204" pitchFamily="34" charset="0"/>
                        </a:rPr>
                        <a:t>            4,51,98,95,261 </a:t>
                      </a:r>
                    </a:p>
                  </a:txBody>
                  <a:tcPr marL="7252" marR="7252" marT="7252"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extLst>
                  <a:ext uri="{0D108BD9-81ED-4DB2-BD59-A6C34878D82A}">
                    <a16:rowId xmlns:a16="http://schemas.microsoft.com/office/drawing/2014/main" val="1939682477"/>
                  </a:ext>
                </a:extLst>
              </a:tr>
              <a:tr h="237539">
                <a:tc>
                  <a:txBody>
                    <a:bodyPr/>
                    <a:lstStyle/>
                    <a:p>
                      <a:pPr algn="l" fontAlgn="b"/>
                      <a:r>
                        <a:rPr lang="en-IN" sz="1000" b="0" i="0" u="none" strike="noStrike">
                          <a:solidFill>
                            <a:srgbClr val="000000"/>
                          </a:solidFill>
                          <a:effectLst/>
                          <a:latin typeface="Calibri" panose="020F0502020204030204" pitchFamily="34" charset="0"/>
                        </a:rPr>
                        <a:t>Battleship</a:t>
                      </a:r>
                    </a:p>
                  </a:txBody>
                  <a:tcPr marL="7252" marR="7252" marT="7252"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IN" sz="1000" b="0" i="0" u="none" strike="noStrike">
                          <a:solidFill>
                            <a:srgbClr val="000000"/>
                          </a:solidFill>
                          <a:effectLst/>
                          <a:latin typeface="Calibri" panose="020F0502020204030204" pitchFamily="34" charset="0"/>
                        </a:rPr>
                        <a:t>       44,71,31,27,175 </a:t>
                      </a:r>
                    </a:p>
                  </a:txBody>
                  <a:tcPr marL="7252" marR="7252" marT="7252"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IN" sz="1000" b="0" i="0" u="none" strike="noStrike">
                          <a:solidFill>
                            <a:srgbClr val="000000"/>
                          </a:solidFill>
                          <a:effectLst/>
                          <a:latin typeface="Calibri" panose="020F0502020204030204" pitchFamily="34" charset="0"/>
                        </a:rPr>
                        <a:t>Avatar</a:t>
                      </a:r>
                    </a:p>
                  </a:txBody>
                  <a:tcPr marL="7252" marR="7252" marT="7252"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IN" sz="1000" b="0" i="0" u="none" strike="noStrike">
                          <a:solidFill>
                            <a:srgbClr val="000000"/>
                          </a:solidFill>
                          <a:effectLst/>
                          <a:latin typeface="Calibri" panose="020F0502020204030204" pitchFamily="34" charset="0"/>
                        </a:rPr>
                        <a:t>            2,78,79,65,087 </a:t>
                      </a:r>
                    </a:p>
                  </a:txBody>
                  <a:tcPr marL="7252" marR="7252" marT="7252"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val="4289962078"/>
                  </a:ext>
                </a:extLst>
              </a:tr>
              <a:tr h="237539">
                <a:tc>
                  <a:txBody>
                    <a:bodyPr/>
                    <a:lstStyle/>
                    <a:p>
                      <a:pPr algn="l" fontAlgn="b"/>
                      <a:r>
                        <a:rPr lang="en-IN" sz="1000" b="0" i="0" u="none" strike="noStrike">
                          <a:solidFill>
                            <a:srgbClr val="000000"/>
                          </a:solidFill>
                          <a:effectLst/>
                          <a:latin typeface="Calibri" panose="020F0502020204030204" pitchFamily="34" charset="0"/>
                        </a:rPr>
                        <a:t>Captain America: Civil War</a:t>
                      </a:r>
                    </a:p>
                  </a:txBody>
                  <a:tcPr marL="7252" marR="7252" marT="7252"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l" fontAlgn="b"/>
                      <a:r>
                        <a:rPr lang="en-IN" sz="1000" b="0" i="0" u="none" strike="noStrike">
                          <a:solidFill>
                            <a:srgbClr val="000000"/>
                          </a:solidFill>
                          <a:effectLst/>
                          <a:latin typeface="Calibri" panose="020F0502020204030204" pitchFamily="34" charset="0"/>
                        </a:rPr>
                        <a:t>       42,88,61,62,088 </a:t>
                      </a:r>
                    </a:p>
                  </a:txBody>
                  <a:tcPr marL="7252" marR="7252" marT="7252"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l" fontAlgn="b"/>
                      <a:r>
                        <a:rPr lang="en-IN" sz="1000" b="0" i="0" u="none" strike="noStrike">
                          <a:solidFill>
                            <a:srgbClr val="000000"/>
                          </a:solidFill>
                          <a:effectLst/>
                          <a:latin typeface="Calibri" panose="020F0502020204030204" pitchFamily="34" charset="0"/>
                        </a:rPr>
                        <a:t>The Dark Knight Rises</a:t>
                      </a:r>
                    </a:p>
                  </a:txBody>
                  <a:tcPr marL="7252" marR="7252" marT="7252"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l" fontAlgn="b"/>
                      <a:r>
                        <a:rPr lang="en-IN" sz="1000" b="0" i="0" u="none" strike="noStrike">
                          <a:solidFill>
                            <a:srgbClr val="000000"/>
                          </a:solidFill>
                          <a:effectLst/>
                          <a:latin typeface="Calibri" panose="020F0502020204030204" pitchFamily="34" charset="0"/>
                        </a:rPr>
                        <a:t>            2,69,29,30,174 </a:t>
                      </a:r>
                    </a:p>
                  </a:txBody>
                  <a:tcPr marL="7252" marR="7252" marT="7252"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extLst>
                  <a:ext uri="{0D108BD9-81ED-4DB2-BD59-A6C34878D82A}">
                    <a16:rowId xmlns:a16="http://schemas.microsoft.com/office/drawing/2014/main" val="3839919903"/>
                  </a:ext>
                </a:extLst>
              </a:tr>
              <a:tr h="237539">
                <a:tc>
                  <a:txBody>
                    <a:bodyPr/>
                    <a:lstStyle/>
                    <a:p>
                      <a:pPr algn="l" fontAlgn="b"/>
                      <a:r>
                        <a:rPr lang="en-IN" sz="1000" b="0" i="0" u="none" strike="noStrike">
                          <a:solidFill>
                            <a:srgbClr val="000000"/>
                          </a:solidFill>
                          <a:effectLst/>
                          <a:latin typeface="Calibri" panose="020F0502020204030204" pitchFamily="34" charset="0"/>
                        </a:rPr>
                        <a:t>Titanic</a:t>
                      </a:r>
                    </a:p>
                  </a:txBody>
                  <a:tcPr marL="7252" marR="7252" marT="7252"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IN" sz="1000" b="0" i="0" u="none" strike="noStrike">
                          <a:solidFill>
                            <a:srgbClr val="000000"/>
                          </a:solidFill>
                          <a:effectLst/>
                          <a:latin typeface="Calibri" panose="020F0502020204030204" pitchFamily="34" charset="0"/>
                        </a:rPr>
                        <a:t>       41,05,91,97,001 </a:t>
                      </a:r>
                    </a:p>
                  </a:txBody>
                  <a:tcPr marL="7252" marR="7252" marT="7252"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US" sz="1000" b="0" i="0" u="none" strike="noStrike">
                          <a:solidFill>
                            <a:srgbClr val="000000"/>
                          </a:solidFill>
                          <a:effectLst/>
                          <a:latin typeface="Calibri" panose="020F0502020204030204" pitchFamily="34" charset="0"/>
                        </a:rPr>
                        <a:t>Pirates of the Caribbean: At Worlds End"</a:t>
                      </a:r>
                    </a:p>
                  </a:txBody>
                  <a:tcPr marL="7252" marR="7252" marT="7252"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IN" sz="1000" b="0" i="0" u="none" strike="noStrike">
                          <a:solidFill>
                            <a:srgbClr val="000000"/>
                          </a:solidFill>
                          <a:effectLst/>
                          <a:latin typeface="Calibri" panose="020F0502020204030204" pitchFamily="34" charset="0"/>
                        </a:rPr>
                        <a:t>               96,10,00,000 </a:t>
                      </a:r>
                    </a:p>
                  </a:txBody>
                  <a:tcPr marL="7252" marR="7252" marT="7252"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val="4275163423"/>
                  </a:ext>
                </a:extLst>
              </a:tr>
              <a:tr h="237539">
                <a:tc>
                  <a:txBody>
                    <a:bodyPr/>
                    <a:lstStyle/>
                    <a:p>
                      <a:pPr algn="l" fontAlgn="b"/>
                      <a:endParaRPr lang="en-IN" sz="1000" b="0" i="0" u="none" strike="noStrike">
                        <a:solidFill>
                          <a:srgbClr val="000000"/>
                        </a:solidFill>
                        <a:effectLst/>
                        <a:latin typeface="Calibri" panose="020F0502020204030204" pitchFamily="34" charset="0"/>
                      </a:endParaRPr>
                    </a:p>
                  </a:txBody>
                  <a:tcPr marL="7252" marR="7252" marT="7252"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7252" marR="7252" marT="7252"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l" fontAlgn="b"/>
                      <a:r>
                        <a:rPr lang="en-IN" sz="1000" b="0" i="0" u="none" strike="noStrike">
                          <a:solidFill>
                            <a:srgbClr val="000000"/>
                          </a:solidFill>
                          <a:effectLst/>
                          <a:latin typeface="Calibri" panose="020F0502020204030204" pitchFamily="34" charset="0"/>
                        </a:rPr>
                        <a:t>Spectre</a:t>
                      </a:r>
                    </a:p>
                  </a:txBody>
                  <a:tcPr marL="7252" marR="7252" marT="7252"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l" fontAlgn="b"/>
                      <a:r>
                        <a:rPr lang="en-IN" sz="1000" b="0" i="0" u="none" strike="noStrike" dirty="0">
                          <a:solidFill>
                            <a:srgbClr val="000000"/>
                          </a:solidFill>
                          <a:effectLst/>
                          <a:latin typeface="Calibri" panose="020F0502020204030204" pitchFamily="34" charset="0"/>
                        </a:rPr>
                        <a:t>               86,59,65,087 </a:t>
                      </a:r>
                    </a:p>
                  </a:txBody>
                  <a:tcPr marL="7252" marR="7252" marT="7252"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extLst>
                  <a:ext uri="{0D108BD9-81ED-4DB2-BD59-A6C34878D82A}">
                    <a16:rowId xmlns:a16="http://schemas.microsoft.com/office/drawing/2014/main" val="4059271004"/>
                  </a:ext>
                </a:extLst>
              </a:tr>
            </a:tbl>
          </a:graphicData>
        </a:graphic>
      </p:graphicFrame>
      <p:sp>
        <p:nvSpPr>
          <p:cNvPr id="9" name="TextBox 8">
            <a:extLst>
              <a:ext uri="{FF2B5EF4-FFF2-40B4-BE49-F238E27FC236}">
                <a16:creationId xmlns:a16="http://schemas.microsoft.com/office/drawing/2014/main" id="{682B0093-A04C-37A8-72A8-F0E7B5F051A9}"/>
              </a:ext>
            </a:extLst>
          </p:cNvPr>
          <p:cNvSpPr txBox="1"/>
          <p:nvPr/>
        </p:nvSpPr>
        <p:spPr>
          <a:xfrm>
            <a:off x="315884" y="459762"/>
            <a:ext cx="4530437" cy="6063198"/>
          </a:xfrm>
          <a:prstGeom prst="rect">
            <a:avLst/>
          </a:prstGeom>
          <a:noFill/>
        </p:spPr>
        <p:txBody>
          <a:bodyPr wrap="square" rtlCol="0">
            <a:spAutoFit/>
          </a:bodyPr>
          <a:lstStyle/>
          <a:p>
            <a:r>
              <a:rPr lang="en-US" sz="1600" b="1" dirty="0">
                <a:latin typeface="Calibri" panose="020F0502020204030204" pitchFamily="34" charset="0"/>
                <a:ea typeface="Calibri" panose="020F0502020204030204" pitchFamily="34" charset="0"/>
                <a:cs typeface="Calibri" panose="020F0502020204030204" pitchFamily="34" charset="0"/>
              </a:rPr>
              <a:t>Top Grossing Films:</a:t>
            </a:r>
            <a:endParaRPr lang="en-US" sz="1600" dirty="0">
              <a:latin typeface="Calibri" panose="020F0502020204030204" pitchFamily="34" charset="0"/>
              <a:ea typeface="Calibri" panose="020F0502020204030204" pitchFamily="34" charset="0"/>
              <a:cs typeface="Calibri" panose="020F0502020204030204" pitchFamily="34" charset="0"/>
            </a:endParaRPr>
          </a:p>
          <a:p>
            <a:pPr>
              <a:buFont typeface="Arial" panose="020B0604020202020204" pitchFamily="34" charset="0"/>
              <a:buChar char="•"/>
            </a:pPr>
            <a:r>
              <a:rPr lang="en-US" sz="1600" b="1" dirty="0">
                <a:latin typeface="Calibri" panose="020F0502020204030204" pitchFamily="34" charset="0"/>
                <a:ea typeface="Calibri" panose="020F0502020204030204" pitchFamily="34" charset="0"/>
                <a:cs typeface="Calibri" panose="020F0502020204030204" pitchFamily="34" charset="0"/>
              </a:rPr>
              <a:t>Prince of Persia: The Sands of Time</a:t>
            </a:r>
            <a:r>
              <a:rPr lang="en-US" sz="1600" dirty="0">
                <a:latin typeface="Calibri" panose="020F0502020204030204" pitchFamily="34" charset="0"/>
                <a:ea typeface="Calibri" panose="020F0502020204030204" pitchFamily="34" charset="0"/>
                <a:cs typeface="Calibri" panose="020F0502020204030204" pitchFamily="34" charset="0"/>
              </a:rPr>
              <a:t> leads the list with a revenue of </a:t>
            </a:r>
            <a:r>
              <a:rPr lang="en-US" sz="1600" b="1" dirty="0">
                <a:latin typeface="Calibri" panose="020F0502020204030204" pitchFamily="34" charset="0"/>
                <a:ea typeface="Calibri" panose="020F0502020204030204" pitchFamily="34" charset="0"/>
                <a:cs typeface="Calibri" panose="020F0502020204030204" pitchFamily="34" charset="0"/>
              </a:rPr>
              <a:t>81.25 billion</a:t>
            </a:r>
            <a:r>
              <a:rPr lang="en-US" sz="1600" dirty="0">
                <a:latin typeface="Calibri" panose="020F0502020204030204" pitchFamily="34" charset="0"/>
                <a:ea typeface="Calibri" panose="020F0502020204030204" pitchFamily="34" charset="0"/>
                <a:cs typeface="Calibri" panose="020F0502020204030204" pitchFamily="34" charset="0"/>
              </a:rPr>
              <a:t>, making it the highest-grossing movie in the dataset.</a:t>
            </a:r>
          </a:p>
          <a:p>
            <a:pPr>
              <a:buFont typeface="Arial" panose="020B0604020202020204" pitchFamily="34" charset="0"/>
              <a:buChar char="•"/>
            </a:pPr>
            <a:r>
              <a:rPr lang="en-US" sz="1600" b="1" dirty="0">
                <a:latin typeface="Calibri" panose="020F0502020204030204" pitchFamily="34" charset="0"/>
                <a:ea typeface="Calibri" panose="020F0502020204030204" pitchFamily="34" charset="0"/>
                <a:cs typeface="Calibri" panose="020F0502020204030204" pitchFamily="34" charset="0"/>
              </a:rPr>
              <a:t>King Kong</a:t>
            </a:r>
            <a:r>
              <a:rPr lang="en-US" sz="1600" dirty="0">
                <a:latin typeface="Calibri" panose="020F0502020204030204" pitchFamily="34" charset="0"/>
                <a:ea typeface="Calibri" panose="020F0502020204030204" pitchFamily="34" charset="0"/>
                <a:cs typeface="Calibri" panose="020F0502020204030204" pitchFamily="34" charset="0"/>
              </a:rPr>
              <a:t> follows with a total revenue of </a:t>
            </a:r>
            <a:r>
              <a:rPr lang="en-US" sz="1600" b="1" dirty="0">
                <a:latin typeface="Calibri" panose="020F0502020204030204" pitchFamily="34" charset="0"/>
                <a:ea typeface="Calibri" panose="020F0502020204030204" pitchFamily="34" charset="0"/>
                <a:cs typeface="Calibri" panose="020F0502020204030204" pitchFamily="34" charset="0"/>
              </a:rPr>
              <a:t>39.23 billion</a:t>
            </a:r>
            <a:r>
              <a:rPr lang="en-US" sz="1600" dirty="0">
                <a:latin typeface="Calibri" panose="020F0502020204030204" pitchFamily="34" charset="0"/>
                <a:ea typeface="Calibri" panose="020F0502020204030204" pitchFamily="34" charset="0"/>
                <a:cs typeface="Calibri" panose="020F0502020204030204" pitchFamily="34" charset="0"/>
              </a:rPr>
              <a:t>, almost half of the top film’s revenue.</a:t>
            </a:r>
          </a:p>
          <a:p>
            <a:pPr>
              <a:buFont typeface="Arial" panose="020B0604020202020204" pitchFamily="34" charset="0"/>
              <a:buChar char="•"/>
            </a:pPr>
            <a:r>
              <a:rPr lang="en-US" sz="1600" dirty="0">
                <a:latin typeface="Calibri" panose="020F0502020204030204" pitchFamily="34" charset="0"/>
                <a:ea typeface="Calibri" panose="020F0502020204030204" pitchFamily="34" charset="0"/>
                <a:cs typeface="Calibri" panose="020F0502020204030204" pitchFamily="34" charset="0"/>
              </a:rPr>
              <a:t>Movies like </a:t>
            </a:r>
            <a:r>
              <a:rPr lang="en-US" sz="1600" b="1" dirty="0">
                <a:latin typeface="Calibri" panose="020F0502020204030204" pitchFamily="34" charset="0"/>
                <a:ea typeface="Calibri" panose="020F0502020204030204" pitchFamily="34" charset="0"/>
                <a:cs typeface="Calibri" panose="020F0502020204030204" pitchFamily="34" charset="0"/>
              </a:rPr>
              <a:t>Star Trek Into Darkness</a:t>
            </a:r>
            <a:r>
              <a:rPr lang="en-US" sz="1600" dirty="0">
                <a:latin typeface="Calibri" panose="020F0502020204030204" pitchFamily="34" charset="0"/>
                <a:ea typeface="Calibri" panose="020F0502020204030204" pitchFamily="34" charset="0"/>
                <a:cs typeface="Calibri" panose="020F0502020204030204" pitchFamily="34" charset="0"/>
              </a:rPr>
              <a:t>, </a:t>
            </a:r>
            <a:r>
              <a:rPr lang="en-US" sz="1600" b="1" dirty="0">
                <a:latin typeface="Calibri" panose="020F0502020204030204" pitchFamily="34" charset="0"/>
                <a:ea typeface="Calibri" panose="020F0502020204030204" pitchFamily="34" charset="0"/>
                <a:cs typeface="Calibri" panose="020F0502020204030204" pitchFamily="34" charset="0"/>
              </a:rPr>
              <a:t>World War Z</a:t>
            </a:r>
            <a:r>
              <a:rPr lang="en-US" sz="1600" dirty="0">
                <a:latin typeface="Calibri" panose="020F0502020204030204" pitchFamily="34" charset="0"/>
                <a:ea typeface="Calibri" panose="020F0502020204030204" pitchFamily="34" charset="0"/>
                <a:cs typeface="Calibri" panose="020F0502020204030204" pitchFamily="34" charset="0"/>
              </a:rPr>
              <a:t>, and </a:t>
            </a:r>
            <a:r>
              <a:rPr lang="en-US" sz="1600" b="1" dirty="0">
                <a:latin typeface="Calibri" panose="020F0502020204030204" pitchFamily="34" charset="0"/>
                <a:ea typeface="Calibri" panose="020F0502020204030204" pitchFamily="34" charset="0"/>
                <a:cs typeface="Calibri" panose="020F0502020204030204" pitchFamily="34" charset="0"/>
              </a:rPr>
              <a:t>Furious 7</a:t>
            </a:r>
            <a:r>
              <a:rPr lang="en-US" sz="1600" dirty="0">
                <a:latin typeface="Calibri" panose="020F0502020204030204" pitchFamily="34" charset="0"/>
                <a:ea typeface="Calibri" panose="020F0502020204030204" pitchFamily="34" charset="0"/>
                <a:cs typeface="Calibri" panose="020F0502020204030204" pitchFamily="34" charset="0"/>
              </a:rPr>
              <a:t> also show impressive revenues in the </a:t>
            </a:r>
            <a:r>
              <a:rPr lang="en-US" sz="1600" b="1" dirty="0">
                <a:latin typeface="Calibri" panose="020F0502020204030204" pitchFamily="34" charset="0"/>
                <a:ea typeface="Calibri" panose="020F0502020204030204" pitchFamily="34" charset="0"/>
                <a:cs typeface="Calibri" panose="020F0502020204030204" pitchFamily="34" charset="0"/>
              </a:rPr>
              <a:t>70-75 billion</a:t>
            </a:r>
            <a:r>
              <a:rPr lang="en-US" sz="1600" dirty="0">
                <a:latin typeface="Calibri" panose="020F0502020204030204" pitchFamily="34" charset="0"/>
                <a:ea typeface="Calibri" panose="020F0502020204030204" pitchFamily="34" charset="0"/>
                <a:cs typeface="Calibri" panose="020F0502020204030204" pitchFamily="34" charset="0"/>
              </a:rPr>
              <a:t> range.</a:t>
            </a:r>
          </a:p>
          <a:p>
            <a:pPr>
              <a:buFont typeface="Arial" panose="020B0604020202020204" pitchFamily="34" charset="0"/>
              <a:buChar char="•"/>
            </a:pPr>
            <a:endParaRPr lang="en-US" sz="1600" dirty="0">
              <a:latin typeface="Calibri" panose="020F0502020204030204" pitchFamily="34" charset="0"/>
              <a:ea typeface="Calibri" panose="020F0502020204030204" pitchFamily="34" charset="0"/>
              <a:cs typeface="Calibri" panose="020F0502020204030204" pitchFamily="34" charset="0"/>
            </a:endParaRPr>
          </a:p>
          <a:p>
            <a:r>
              <a:rPr lang="en-US" sz="1600" b="1" dirty="0">
                <a:latin typeface="Calibri" panose="020F0502020204030204" pitchFamily="34" charset="0"/>
                <a:ea typeface="Calibri" panose="020F0502020204030204" pitchFamily="34" charset="0"/>
                <a:cs typeface="Calibri" panose="020F0502020204030204" pitchFamily="34" charset="0"/>
              </a:rPr>
              <a:t>Revenue Breakdown of Blockbusters:</a:t>
            </a:r>
            <a:endParaRPr lang="en-US" sz="1600" dirty="0">
              <a:latin typeface="Calibri" panose="020F0502020204030204" pitchFamily="34" charset="0"/>
              <a:ea typeface="Calibri" panose="020F0502020204030204" pitchFamily="34" charset="0"/>
              <a:cs typeface="Calibri" panose="020F0502020204030204" pitchFamily="34" charset="0"/>
            </a:endParaRPr>
          </a:p>
          <a:p>
            <a:pPr>
              <a:buFont typeface="Arial" panose="020B0604020202020204" pitchFamily="34" charset="0"/>
              <a:buChar char="•"/>
            </a:pPr>
            <a:r>
              <a:rPr lang="en-US" sz="1600" dirty="0">
                <a:latin typeface="Calibri" panose="020F0502020204030204" pitchFamily="34" charset="0"/>
                <a:ea typeface="Calibri" panose="020F0502020204030204" pitchFamily="34" charset="0"/>
                <a:cs typeface="Calibri" panose="020F0502020204030204" pitchFamily="34" charset="0"/>
              </a:rPr>
              <a:t>Big-budget action movies such as </a:t>
            </a:r>
            <a:r>
              <a:rPr lang="en-US" sz="1600" b="1" dirty="0">
                <a:latin typeface="Calibri" panose="020F0502020204030204" pitchFamily="34" charset="0"/>
                <a:ea typeface="Calibri" panose="020F0502020204030204" pitchFamily="34" charset="0"/>
                <a:cs typeface="Calibri" panose="020F0502020204030204" pitchFamily="34" charset="0"/>
              </a:rPr>
              <a:t>Transformers: Age of Extinction</a:t>
            </a:r>
            <a:r>
              <a:rPr lang="en-US" sz="1600" dirty="0">
                <a:latin typeface="Calibri" panose="020F0502020204030204" pitchFamily="34" charset="0"/>
                <a:ea typeface="Calibri" panose="020F0502020204030204" pitchFamily="34" charset="0"/>
                <a:cs typeface="Calibri" panose="020F0502020204030204" pitchFamily="34" charset="0"/>
              </a:rPr>
              <a:t> (61.15 billion), </a:t>
            </a:r>
            <a:r>
              <a:rPr lang="en-US" sz="1600" b="1" dirty="0">
                <a:latin typeface="Calibri" panose="020F0502020204030204" pitchFamily="34" charset="0"/>
                <a:ea typeface="Calibri" panose="020F0502020204030204" pitchFamily="34" charset="0"/>
                <a:cs typeface="Calibri" panose="020F0502020204030204" pitchFamily="34" charset="0"/>
              </a:rPr>
              <a:t>Transformers: Revenge of the Fallen</a:t>
            </a:r>
            <a:r>
              <a:rPr lang="en-US" sz="1600" dirty="0">
                <a:latin typeface="Calibri" panose="020F0502020204030204" pitchFamily="34" charset="0"/>
                <a:ea typeface="Calibri" panose="020F0502020204030204" pitchFamily="34" charset="0"/>
                <a:cs typeface="Calibri" panose="020F0502020204030204" pitchFamily="34" charset="0"/>
              </a:rPr>
              <a:t> (59.32 billion), and </a:t>
            </a:r>
            <a:r>
              <a:rPr lang="en-US" sz="1600" b="1" dirty="0">
                <a:latin typeface="Calibri" panose="020F0502020204030204" pitchFamily="34" charset="0"/>
                <a:ea typeface="Calibri" panose="020F0502020204030204" pitchFamily="34" charset="0"/>
                <a:cs typeface="Calibri" panose="020F0502020204030204" pitchFamily="34" charset="0"/>
              </a:rPr>
              <a:t>Jurassic World</a:t>
            </a:r>
            <a:r>
              <a:rPr lang="en-US" sz="1600" dirty="0">
                <a:latin typeface="Calibri" panose="020F0502020204030204" pitchFamily="34" charset="0"/>
                <a:ea typeface="Calibri" panose="020F0502020204030204" pitchFamily="34" charset="0"/>
                <a:cs typeface="Calibri" panose="020F0502020204030204" pitchFamily="34" charset="0"/>
              </a:rPr>
              <a:t> (46.54 billion) performed strongly, reflecting their global appeal and large fanbase.</a:t>
            </a:r>
          </a:p>
          <a:p>
            <a:pPr>
              <a:buFont typeface="Arial" panose="020B0604020202020204" pitchFamily="34" charset="0"/>
              <a:buChar char="•"/>
            </a:pPr>
            <a:r>
              <a:rPr lang="en-US" sz="1600" b="1" dirty="0">
                <a:latin typeface="Calibri" panose="020F0502020204030204" pitchFamily="34" charset="0"/>
                <a:ea typeface="Calibri" panose="020F0502020204030204" pitchFamily="34" charset="0"/>
                <a:cs typeface="Calibri" panose="020F0502020204030204" pitchFamily="34" charset="0"/>
              </a:rPr>
              <a:t>Pirates of the Caribbean</a:t>
            </a:r>
            <a:r>
              <a:rPr lang="en-US" sz="1600" dirty="0">
                <a:latin typeface="Calibri" panose="020F0502020204030204" pitchFamily="34" charset="0"/>
                <a:ea typeface="Calibri" panose="020F0502020204030204" pitchFamily="34" charset="0"/>
                <a:cs typeface="Calibri" panose="020F0502020204030204" pitchFamily="34" charset="0"/>
              </a:rPr>
              <a:t> series features prominently across several entries with substantial revenues, e.g., </a:t>
            </a:r>
            <a:r>
              <a:rPr lang="en-US" sz="1600" b="1" dirty="0">
                <a:latin typeface="Calibri" panose="020F0502020204030204" pitchFamily="34" charset="0"/>
                <a:ea typeface="Calibri" panose="020F0502020204030204" pitchFamily="34" charset="0"/>
                <a:cs typeface="Calibri" panose="020F0502020204030204" pitchFamily="34" charset="0"/>
              </a:rPr>
              <a:t>Pirates of the Caribbean: On Stranger Tides</a:t>
            </a:r>
            <a:r>
              <a:rPr lang="en-US" sz="1600" dirty="0">
                <a:latin typeface="Calibri" panose="020F0502020204030204" pitchFamily="34" charset="0"/>
                <a:ea typeface="Calibri" panose="020F0502020204030204" pitchFamily="34" charset="0"/>
                <a:cs typeface="Calibri" panose="020F0502020204030204" pitchFamily="34" charset="0"/>
              </a:rPr>
              <a:t> (26.44 billion) and </a:t>
            </a:r>
            <a:r>
              <a:rPr lang="en-US" sz="1600" b="1" dirty="0">
                <a:latin typeface="Calibri" panose="020F0502020204030204" pitchFamily="34" charset="0"/>
                <a:ea typeface="Calibri" panose="020F0502020204030204" pitchFamily="34" charset="0"/>
                <a:cs typeface="Calibri" panose="020F0502020204030204" pitchFamily="34" charset="0"/>
              </a:rPr>
              <a:t>Pirates of the Caribbean: At Worlds End</a:t>
            </a:r>
            <a:r>
              <a:rPr lang="en-US" sz="1600" dirty="0">
                <a:latin typeface="Calibri" panose="020F0502020204030204" pitchFamily="34" charset="0"/>
                <a:ea typeface="Calibri" panose="020F0502020204030204" pitchFamily="34" charset="0"/>
                <a:cs typeface="Calibri" panose="020F0502020204030204" pitchFamily="34" charset="0"/>
              </a:rPr>
              <a:t> (96.10 billion), highlighting the franchise’s significant success.</a:t>
            </a:r>
          </a:p>
          <a:p>
            <a:pPr>
              <a:buFont typeface="Arial" panose="020B0604020202020204" pitchFamily="34" charset="0"/>
              <a:buChar char="•"/>
            </a:pPr>
            <a:endParaRPr lang="en-US" dirty="0"/>
          </a:p>
          <a:p>
            <a:endParaRPr lang="en-IN" dirty="0"/>
          </a:p>
        </p:txBody>
      </p:sp>
    </p:spTree>
    <p:extLst>
      <p:ext uri="{BB962C8B-B14F-4D97-AF65-F5344CB8AC3E}">
        <p14:creationId xmlns:p14="http://schemas.microsoft.com/office/powerpoint/2010/main" val="1512915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A96C545-DD42-3391-029D-F32D7939D76F}"/>
              </a:ext>
            </a:extLst>
          </p:cNvPr>
          <p:cNvSpPr>
            <a:spLocks noGrp="1"/>
          </p:cNvSpPr>
          <p:nvPr>
            <p:ph idx="1"/>
          </p:nvPr>
        </p:nvSpPr>
        <p:spPr>
          <a:xfrm>
            <a:off x="838200" y="897775"/>
            <a:ext cx="10515600" cy="5279188"/>
          </a:xfrm>
        </p:spPr>
        <p:txBody>
          <a:bodyPr>
            <a:normAutofit fontScale="55000" lnSpcReduction="20000"/>
          </a:bodyPr>
          <a:lstStyle/>
          <a:p>
            <a:endParaRPr lang="en-US" dirty="0"/>
          </a:p>
          <a:p>
            <a:pPr marL="0" indent="0">
              <a:buNone/>
            </a:pPr>
            <a:r>
              <a:rPr lang="en-US" sz="2500" b="1" dirty="0">
                <a:latin typeface="Calibri" panose="020F0502020204030204" pitchFamily="34" charset="0"/>
                <a:ea typeface="Calibri" panose="020F0502020204030204" pitchFamily="34" charset="0"/>
                <a:cs typeface="Calibri" panose="020F0502020204030204" pitchFamily="34" charset="0"/>
              </a:rPr>
              <a:t>Revenue Distribution:</a:t>
            </a:r>
            <a:endParaRPr lang="en-US" sz="2500" dirty="0">
              <a:latin typeface="Calibri" panose="020F0502020204030204" pitchFamily="34" charset="0"/>
              <a:ea typeface="Calibri" panose="020F0502020204030204" pitchFamily="34" charset="0"/>
              <a:cs typeface="Calibri" panose="020F0502020204030204" pitchFamily="34" charset="0"/>
            </a:endParaRPr>
          </a:p>
          <a:p>
            <a:r>
              <a:rPr lang="en-US" sz="2500" dirty="0">
                <a:latin typeface="Calibri" panose="020F0502020204030204" pitchFamily="34" charset="0"/>
                <a:ea typeface="Calibri" panose="020F0502020204030204" pitchFamily="34" charset="0"/>
                <a:cs typeface="Calibri" panose="020F0502020204030204" pitchFamily="34" charset="0"/>
              </a:rPr>
              <a:t>There's a stark contrast in revenue between the top-grossing films and others in the dataset, with movies like </a:t>
            </a:r>
            <a:r>
              <a:rPr lang="en-US" sz="2500" b="1" dirty="0">
                <a:latin typeface="Calibri" panose="020F0502020204030204" pitchFamily="34" charset="0"/>
                <a:ea typeface="Calibri" panose="020F0502020204030204" pitchFamily="34" charset="0"/>
                <a:cs typeface="Calibri" panose="020F0502020204030204" pitchFamily="34" charset="0"/>
              </a:rPr>
              <a:t>Avatar</a:t>
            </a:r>
            <a:r>
              <a:rPr lang="en-US" sz="2500" dirty="0">
                <a:latin typeface="Calibri" panose="020F0502020204030204" pitchFamily="34" charset="0"/>
                <a:ea typeface="Calibri" panose="020F0502020204030204" pitchFamily="34" charset="0"/>
                <a:cs typeface="Calibri" panose="020F0502020204030204" pitchFamily="34" charset="0"/>
              </a:rPr>
              <a:t> (27.87 billion), </a:t>
            </a:r>
            <a:r>
              <a:rPr lang="en-US" sz="2500" b="1" dirty="0">
                <a:latin typeface="Calibri" panose="020F0502020204030204" pitchFamily="34" charset="0"/>
                <a:ea typeface="Calibri" panose="020F0502020204030204" pitchFamily="34" charset="0"/>
                <a:cs typeface="Calibri" panose="020F0502020204030204" pitchFamily="34" charset="0"/>
              </a:rPr>
              <a:t>The Dark Knight Rises</a:t>
            </a:r>
            <a:r>
              <a:rPr lang="en-US" sz="2500" dirty="0">
                <a:latin typeface="Calibri" panose="020F0502020204030204" pitchFamily="34" charset="0"/>
                <a:ea typeface="Calibri" panose="020F0502020204030204" pitchFamily="34" charset="0"/>
                <a:cs typeface="Calibri" panose="020F0502020204030204" pitchFamily="34" charset="0"/>
              </a:rPr>
              <a:t> (26.92 billion), and </a:t>
            </a:r>
            <a:r>
              <a:rPr lang="en-US" sz="2500" b="1" dirty="0" err="1">
                <a:latin typeface="Calibri" panose="020F0502020204030204" pitchFamily="34" charset="0"/>
                <a:ea typeface="Calibri" panose="020F0502020204030204" pitchFamily="34" charset="0"/>
                <a:cs typeface="Calibri" panose="020F0502020204030204" pitchFamily="34" charset="0"/>
              </a:rPr>
              <a:t>Spectre</a:t>
            </a:r>
            <a:r>
              <a:rPr lang="en-US" sz="2500" dirty="0">
                <a:latin typeface="Calibri" panose="020F0502020204030204" pitchFamily="34" charset="0"/>
                <a:ea typeface="Calibri" panose="020F0502020204030204" pitchFamily="34" charset="0"/>
                <a:cs typeface="Calibri" panose="020F0502020204030204" pitchFamily="34" charset="0"/>
              </a:rPr>
              <a:t> (86.59 billion) falling on the higher end.</a:t>
            </a:r>
          </a:p>
          <a:p>
            <a:r>
              <a:rPr lang="en-US" sz="2500" dirty="0">
                <a:latin typeface="Calibri" panose="020F0502020204030204" pitchFamily="34" charset="0"/>
                <a:ea typeface="Calibri" panose="020F0502020204030204" pitchFamily="34" charset="0"/>
                <a:cs typeface="Calibri" panose="020F0502020204030204" pitchFamily="34" charset="0"/>
              </a:rPr>
              <a:t>The mid-range revenues (between </a:t>
            </a:r>
            <a:r>
              <a:rPr lang="en-US" sz="2500" b="1" dirty="0">
                <a:latin typeface="Calibri" panose="020F0502020204030204" pitchFamily="34" charset="0"/>
                <a:ea typeface="Calibri" panose="020F0502020204030204" pitchFamily="34" charset="0"/>
                <a:cs typeface="Calibri" panose="020F0502020204030204" pitchFamily="34" charset="0"/>
              </a:rPr>
              <a:t>40-70 billion</a:t>
            </a:r>
            <a:r>
              <a:rPr lang="en-US" sz="2500" dirty="0">
                <a:latin typeface="Calibri" panose="020F0502020204030204" pitchFamily="34" charset="0"/>
                <a:ea typeface="Calibri" panose="020F0502020204030204" pitchFamily="34" charset="0"/>
                <a:cs typeface="Calibri" panose="020F0502020204030204" pitchFamily="34" charset="0"/>
              </a:rPr>
              <a:t>) show strong competition, with films like </a:t>
            </a:r>
            <a:r>
              <a:rPr lang="en-US" sz="2500" b="1" dirty="0">
                <a:latin typeface="Calibri" panose="020F0502020204030204" pitchFamily="34" charset="0"/>
                <a:ea typeface="Calibri" panose="020F0502020204030204" pitchFamily="34" charset="0"/>
                <a:cs typeface="Calibri" panose="020F0502020204030204" pitchFamily="34" charset="0"/>
              </a:rPr>
              <a:t>Iron Man 3</a:t>
            </a:r>
            <a:r>
              <a:rPr lang="en-US" sz="2500" dirty="0">
                <a:latin typeface="Calibri" panose="020F0502020204030204" pitchFamily="34" charset="0"/>
                <a:ea typeface="Calibri" panose="020F0502020204030204" pitchFamily="34" charset="0"/>
                <a:cs typeface="Calibri" panose="020F0502020204030204" pitchFamily="34" charset="0"/>
              </a:rPr>
              <a:t> (52.02 billion) and </a:t>
            </a:r>
            <a:r>
              <a:rPr lang="en-US" sz="2500" b="1" dirty="0">
                <a:latin typeface="Calibri" panose="020F0502020204030204" pitchFamily="34" charset="0"/>
                <a:ea typeface="Calibri" panose="020F0502020204030204" pitchFamily="34" charset="0"/>
                <a:cs typeface="Calibri" panose="020F0502020204030204" pitchFamily="34" charset="0"/>
              </a:rPr>
              <a:t>Avengers: Age of Ultron</a:t>
            </a:r>
            <a:r>
              <a:rPr lang="en-US" sz="2500" dirty="0">
                <a:latin typeface="Calibri" panose="020F0502020204030204" pitchFamily="34" charset="0"/>
                <a:ea typeface="Calibri" panose="020F0502020204030204" pitchFamily="34" charset="0"/>
                <a:cs typeface="Calibri" panose="020F0502020204030204" pitchFamily="34" charset="0"/>
              </a:rPr>
              <a:t> (24.61 billion) indicating the strong dominance of superhero films.</a:t>
            </a:r>
          </a:p>
          <a:p>
            <a:r>
              <a:rPr lang="en-US" sz="2500" b="1" dirty="0">
                <a:latin typeface="Calibri" panose="020F0502020204030204" pitchFamily="34" charset="0"/>
                <a:ea typeface="Calibri" panose="020F0502020204030204" pitchFamily="34" charset="0"/>
                <a:cs typeface="Calibri" panose="020F0502020204030204" pitchFamily="34" charset="0"/>
              </a:rPr>
              <a:t>The Success of Specific Genres:</a:t>
            </a:r>
            <a:endParaRPr lang="en-US" sz="2500" dirty="0">
              <a:latin typeface="Calibri" panose="020F0502020204030204" pitchFamily="34" charset="0"/>
              <a:ea typeface="Calibri" panose="020F0502020204030204" pitchFamily="34" charset="0"/>
              <a:cs typeface="Calibri" panose="020F0502020204030204" pitchFamily="34" charset="0"/>
            </a:endParaRPr>
          </a:p>
          <a:p>
            <a:r>
              <a:rPr lang="en-US" sz="2500" b="1" dirty="0">
                <a:latin typeface="Calibri" panose="020F0502020204030204" pitchFamily="34" charset="0"/>
                <a:ea typeface="Calibri" panose="020F0502020204030204" pitchFamily="34" charset="0"/>
                <a:cs typeface="Calibri" panose="020F0502020204030204" pitchFamily="34" charset="0"/>
              </a:rPr>
              <a:t>Superhero Films</a:t>
            </a:r>
            <a:r>
              <a:rPr lang="en-US" sz="2500" dirty="0">
                <a:latin typeface="Calibri" panose="020F0502020204030204" pitchFamily="34" charset="0"/>
                <a:ea typeface="Calibri" panose="020F0502020204030204" pitchFamily="34" charset="0"/>
                <a:cs typeface="Calibri" panose="020F0502020204030204" pitchFamily="34" charset="0"/>
              </a:rPr>
              <a:t> dominate the top positions, with movies like </a:t>
            </a:r>
            <a:r>
              <a:rPr lang="en-US" sz="2500" b="1" dirty="0">
                <a:latin typeface="Calibri" panose="020F0502020204030204" pitchFamily="34" charset="0"/>
                <a:ea typeface="Calibri" panose="020F0502020204030204" pitchFamily="34" charset="0"/>
                <a:cs typeface="Calibri" panose="020F0502020204030204" pitchFamily="34" charset="0"/>
              </a:rPr>
              <a:t>The Avengers</a:t>
            </a:r>
            <a:r>
              <a:rPr lang="en-US" sz="2500" dirty="0">
                <a:latin typeface="Calibri" panose="020F0502020204030204" pitchFamily="34" charset="0"/>
                <a:ea typeface="Calibri" panose="020F0502020204030204" pitchFamily="34" charset="0"/>
                <a:cs typeface="Calibri" panose="020F0502020204030204" pitchFamily="34" charset="0"/>
              </a:rPr>
              <a:t>, </a:t>
            </a:r>
            <a:r>
              <a:rPr lang="en-US" sz="2500" b="1" dirty="0">
                <a:latin typeface="Calibri" panose="020F0502020204030204" pitchFamily="34" charset="0"/>
                <a:ea typeface="Calibri" panose="020F0502020204030204" pitchFamily="34" charset="0"/>
                <a:cs typeface="Calibri" panose="020F0502020204030204" pitchFamily="34" charset="0"/>
              </a:rPr>
              <a:t>Avengers: Age of Ultron</a:t>
            </a:r>
            <a:r>
              <a:rPr lang="en-US" sz="2500" dirty="0">
                <a:latin typeface="Calibri" panose="020F0502020204030204" pitchFamily="34" charset="0"/>
                <a:ea typeface="Calibri" panose="020F0502020204030204" pitchFamily="34" charset="0"/>
                <a:cs typeface="Calibri" panose="020F0502020204030204" pitchFamily="34" charset="0"/>
              </a:rPr>
              <a:t>, </a:t>
            </a:r>
            <a:r>
              <a:rPr lang="en-US" sz="2500" b="1" dirty="0">
                <a:latin typeface="Calibri" panose="020F0502020204030204" pitchFamily="34" charset="0"/>
                <a:ea typeface="Calibri" panose="020F0502020204030204" pitchFamily="34" charset="0"/>
                <a:cs typeface="Calibri" panose="020F0502020204030204" pitchFamily="34" charset="0"/>
              </a:rPr>
              <a:t>Iron Man 3</a:t>
            </a:r>
            <a:r>
              <a:rPr lang="en-US" sz="2500" dirty="0">
                <a:latin typeface="Calibri" panose="020F0502020204030204" pitchFamily="34" charset="0"/>
                <a:ea typeface="Calibri" panose="020F0502020204030204" pitchFamily="34" charset="0"/>
                <a:cs typeface="Calibri" panose="020F0502020204030204" pitchFamily="34" charset="0"/>
              </a:rPr>
              <a:t>, and </a:t>
            </a:r>
            <a:r>
              <a:rPr lang="en-US" sz="2500" b="1" dirty="0">
                <a:latin typeface="Calibri" panose="020F0502020204030204" pitchFamily="34" charset="0"/>
                <a:ea typeface="Calibri" panose="020F0502020204030204" pitchFamily="34" charset="0"/>
                <a:cs typeface="Calibri" panose="020F0502020204030204" pitchFamily="34" charset="0"/>
              </a:rPr>
              <a:t>Captain America: Civil War</a:t>
            </a:r>
            <a:r>
              <a:rPr lang="en-US" sz="2500" dirty="0">
                <a:latin typeface="Calibri" panose="020F0502020204030204" pitchFamily="34" charset="0"/>
                <a:ea typeface="Calibri" panose="020F0502020204030204" pitchFamily="34" charset="0"/>
                <a:cs typeface="Calibri" panose="020F0502020204030204" pitchFamily="34" charset="0"/>
              </a:rPr>
              <a:t> consistently generating high revenues.</a:t>
            </a:r>
          </a:p>
          <a:p>
            <a:r>
              <a:rPr lang="en-US" sz="2500" b="1" dirty="0">
                <a:latin typeface="Calibri" panose="020F0502020204030204" pitchFamily="34" charset="0"/>
                <a:ea typeface="Calibri" panose="020F0502020204030204" pitchFamily="34" charset="0"/>
                <a:cs typeface="Calibri" panose="020F0502020204030204" pitchFamily="34" charset="0"/>
              </a:rPr>
              <a:t>Action and Adventure Films</a:t>
            </a:r>
            <a:r>
              <a:rPr lang="en-US" sz="2500" dirty="0">
                <a:latin typeface="Calibri" panose="020F0502020204030204" pitchFamily="34" charset="0"/>
                <a:ea typeface="Calibri" panose="020F0502020204030204" pitchFamily="34" charset="0"/>
                <a:cs typeface="Calibri" panose="020F0502020204030204" pitchFamily="34" charset="0"/>
              </a:rPr>
              <a:t> such as </a:t>
            </a:r>
            <a:r>
              <a:rPr lang="en-US" sz="2500" b="1" dirty="0">
                <a:latin typeface="Calibri" panose="020F0502020204030204" pitchFamily="34" charset="0"/>
                <a:ea typeface="Calibri" panose="020F0502020204030204" pitchFamily="34" charset="0"/>
                <a:cs typeface="Calibri" panose="020F0502020204030204" pitchFamily="34" charset="0"/>
              </a:rPr>
              <a:t>Pirates of the Caribbean</a:t>
            </a:r>
            <a:r>
              <a:rPr lang="en-US" sz="2500" dirty="0">
                <a:latin typeface="Calibri" panose="020F0502020204030204" pitchFamily="34" charset="0"/>
                <a:ea typeface="Calibri" panose="020F0502020204030204" pitchFamily="34" charset="0"/>
                <a:cs typeface="Calibri" panose="020F0502020204030204" pitchFamily="34" charset="0"/>
              </a:rPr>
              <a:t>, </a:t>
            </a:r>
            <a:r>
              <a:rPr lang="en-US" sz="2500" b="1" dirty="0">
                <a:latin typeface="Calibri" panose="020F0502020204030204" pitchFamily="34" charset="0"/>
                <a:ea typeface="Calibri" panose="020F0502020204030204" pitchFamily="34" charset="0"/>
                <a:cs typeface="Calibri" panose="020F0502020204030204" pitchFamily="34" charset="0"/>
              </a:rPr>
              <a:t>Transformers</a:t>
            </a:r>
            <a:r>
              <a:rPr lang="en-US" sz="2500" dirty="0">
                <a:latin typeface="Calibri" panose="020F0502020204030204" pitchFamily="34" charset="0"/>
                <a:ea typeface="Calibri" panose="020F0502020204030204" pitchFamily="34" charset="0"/>
                <a:cs typeface="Calibri" panose="020F0502020204030204" pitchFamily="34" charset="0"/>
              </a:rPr>
              <a:t>, and </a:t>
            </a:r>
            <a:r>
              <a:rPr lang="en-US" sz="2500" b="1" dirty="0">
                <a:latin typeface="Calibri" panose="020F0502020204030204" pitchFamily="34" charset="0"/>
                <a:ea typeface="Calibri" panose="020F0502020204030204" pitchFamily="34" charset="0"/>
                <a:cs typeface="Calibri" panose="020F0502020204030204" pitchFamily="34" charset="0"/>
              </a:rPr>
              <a:t>Jurassic World</a:t>
            </a:r>
            <a:r>
              <a:rPr lang="en-US" sz="2500" dirty="0">
                <a:latin typeface="Calibri" panose="020F0502020204030204" pitchFamily="34" charset="0"/>
                <a:ea typeface="Calibri" panose="020F0502020204030204" pitchFamily="34" charset="0"/>
                <a:cs typeface="Calibri" panose="020F0502020204030204" pitchFamily="34" charset="0"/>
              </a:rPr>
              <a:t> also bring in massive earnings, showing a clear preference for high-budget, action-packed blockbusters.</a:t>
            </a:r>
          </a:p>
          <a:p>
            <a:r>
              <a:rPr lang="en-US" sz="2500" b="1" dirty="0">
                <a:latin typeface="Calibri" panose="020F0502020204030204" pitchFamily="34" charset="0"/>
                <a:ea typeface="Calibri" panose="020F0502020204030204" pitchFamily="34" charset="0"/>
                <a:cs typeface="Calibri" panose="020F0502020204030204" pitchFamily="34" charset="0"/>
              </a:rPr>
              <a:t>Animated Films</a:t>
            </a:r>
            <a:r>
              <a:rPr lang="en-US" sz="2500" dirty="0">
                <a:latin typeface="Calibri" panose="020F0502020204030204" pitchFamily="34" charset="0"/>
                <a:ea typeface="Calibri" panose="020F0502020204030204" pitchFamily="34" charset="0"/>
                <a:cs typeface="Calibri" panose="020F0502020204030204" pitchFamily="34" charset="0"/>
              </a:rPr>
              <a:t> like </a:t>
            </a:r>
            <a:r>
              <a:rPr lang="en-US" sz="2500" b="1" dirty="0">
                <a:latin typeface="Calibri" panose="020F0502020204030204" pitchFamily="34" charset="0"/>
                <a:ea typeface="Calibri" panose="020F0502020204030204" pitchFamily="34" charset="0"/>
                <a:cs typeface="Calibri" panose="020F0502020204030204" pitchFamily="34" charset="0"/>
              </a:rPr>
              <a:t>Monsters University</a:t>
            </a:r>
            <a:r>
              <a:rPr lang="en-US" sz="2500" dirty="0">
                <a:latin typeface="Calibri" panose="020F0502020204030204" pitchFamily="34" charset="0"/>
                <a:ea typeface="Calibri" panose="020F0502020204030204" pitchFamily="34" charset="0"/>
                <a:cs typeface="Calibri" panose="020F0502020204030204" pitchFamily="34" charset="0"/>
              </a:rPr>
              <a:t> (57.50 billion) and </a:t>
            </a:r>
            <a:r>
              <a:rPr lang="en-US" sz="2500" b="1" dirty="0">
                <a:latin typeface="Calibri" panose="020F0502020204030204" pitchFamily="34" charset="0"/>
                <a:ea typeface="Calibri" panose="020F0502020204030204" pitchFamily="34" charset="0"/>
                <a:cs typeface="Calibri" panose="020F0502020204030204" pitchFamily="34" charset="0"/>
              </a:rPr>
              <a:t>Toy Story 3</a:t>
            </a:r>
            <a:r>
              <a:rPr lang="en-US" sz="2500" dirty="0">
                <a:latin typeface="Calibri" panose="020F0502020204030204" pitchFamily="34" charset="0"/>
                <a:ea typeface="Calibri" panose="020F0502020204030204" pitchFamily="34" charset="0"/>
                <a:cs typeface="Calibri" panose="020F0502020204030204" pitchFamily="34" charset="0"/>
              </a:rPr>
              <a:t> (70.29 billion) also perform well, reflecting the global reach and family-friendly appeal of animated features.</a:t>
            </a:r>
          </a:p>
          <a:p>
            <a:pPr marL="0" indent="0" eaLnBrk="0" fontAlgn="base" hangingPunct="0">
              <a:lnSpc>
                <a:spcPct val="100000"/>
              </a:lnSpc>
              <a:spcBef>
                <a:spcPct val="0"/>
              </a:spcBef>
              <a:spcAft>
                <a:spcPct val="0"/>
              </a:spcAft>
              <a:buClrTx/>
              <a:buSzTx/>
              <a:buNone/>
            </a:pPr>
            <a:endParaRPr lang="en-US" altLang="en-US" sz="2500" dirty="0">
              <a:latin typeface="Calibri" panose="020F0502020204030204" pitchFamily="34" charset="0"/>
              <a:ea typeface="Calibri" panose="020F0502020204030204" pitchFamily="34" charset="0"/>
              <a:cs typeface="Calibri" panose="020F0502020204030204" pitchFamily="34" charset="0"/>
            </a:endParaRPr>
          </a:p>
          <a:p>
            <a:pPr marL="0" indent="0" eaLnBrk="0" fontAlgn="base" hangingPunct="0">
              <a:lnSpc>
                <a:spcPct val="100000"/>
              </a:lnSpc>
              <a:spcBef>
                <a:spcPct val="0"/>
              </a:spcBef>
              <a:spcAft>
                <a:spcPct val="0"/>
              </a:spcAft>
              <a:buClrTx/>
              <a:buSzTx/>
              <a:buNone/>
            </a:pPr>
            <a:r>
              <a:rPr kumimoji="0" lang="en-US" altLang="en-US" sz="25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Revenue Trends by Film Type:</a:t>
            </a:r>
          </a:p>
          <a:p>
            <a:pPr eaLnBrk="0" fontAlgn="base" hangingPunct="0">
              <a:lnSpc>
                <a:spcPct val="100000"/>
              </a:lnSpc>
              <a:spcBef>
                <a:spcPct val="0"/>
              </a:spcBef>
              <a:spcAft>
                <a:spcPct val="0"/>
              </a:spcAft>
              <a:buClrTx/>
              <a:buSzTx/>
            </a:pPr>
            <a:endParaRPr kumimoji="0" lang="en-US" altLang="en-US" sz="250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p>
            <a:pPr eaLnBrk="0" fontAlgn="base" hangingPunct="0">
              <a:lnSpc>
                <a:spcPct val="100000"/>
              </a:lnSpc>
              <a:spcBef>
                <a:spcPct val="0"/>
              </a:spcBef>
              <a:spcAft>
                <a:spcPct val="0"/>
              </a:spcAft>
              <a:buClrTx/>
              <a:buSzTx/>
            </a:pPr>
            <a:r>
              <a:rPr kumimoji="0" lang="en-US" altLang="en-US" sz="250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It’s apparent that movies with broad global appeal, large franchises, or well-established brands tend to dominate in terms of revenue.</a:t>
            </a:r>
          </a:p>
          <a:p>
            <a:pPr eaLnBrk="0" fontAlgn="base" hangingPunct="0">
              <a:lnSpc>
                <a:spcPct val="100000"/>
              </a:lnSpc>
              <a:spcBef>
                <a:spcPct val="0"/>
              </a:spcBef>
              <a:spcAft>
                <a:spcPct val="0"/>
              </a:spcAft>
              <a:buClrTx/>
              <a:buSzTx/>
            </a:pPr>
            <a:r>
              <a:rPr kumimoji="0" lang="en-US" altLang="en-US" sz="250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Films that blend adventure, action, and fantasy themes (e.g., Transformers, Pirates of the Caribbean, Jurassic World) lead the pack, with revenues consistently higher than films in other genres.</a:t>
            </a:r>
          </a:p>
          <a:p>
            <a:pPr eaLnBrk="0" fontAlgn="base" hangingPunct="0">
              <a:lnSpc>
                <a:spcPct val="100000"/>
              </a:lnSpc>
              <a:spcBef>
                <a:spcPct val="0"/>
              </a:spcBef>
              <a:spcAft>
                <a:spcPct val="0"/>
              </a:spcAft>
              <a:buClrTx/>
              <a:buSzTx/>
            </a:pPr>
            <a:r>
              <a:rPr kumimoji="0" lang="en-US" altLang="en-US" sz="250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Comparing Major Franchises:</a:t>
            </a:r>
          </a:p>
          <a:p>
            <a:pPr eaLnBrk="0" fontAlgn="base" hangingPunct="0">
              <a:lnSpc>
                <a:spcPct val="100000"/>
              </a:lnSpc>
              <a:spcBef>
                <a:spcPct val="0"/>
              </a:spcBef>
              <a:spcAft>
                <a:spcPct val="0"/>
              </a:spcAft>
              <a:buClrTx/>
              <a:buSzTx/>
            </a:pPr>
            <a:r>
              <a:rPr kumimoji="0" lang="en-US" altLang="en-US" sz="250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Pirates of the Caribbean is an especially strong franchise, with multiple films consistently in the higher revenue ranges (e.g., Pirates of the Caribbean: Dead Man's Chest and Pirates of the Caribbean: At World's End).</a:t>
            </a:r>
          </a:p>
          <a:p>
            <a:pPr eaLnBrk="0" fontAlgn="base" hangingPunct="0">
              <a:lnSpc>
                <a:spcPct val="100000"/>
              </a:lnSpc>
              <a:spcBef>
                <a:spcPct val="0"/>
              </a:spcBef>
              <a:spcAft>
                <a:spcPct val="0"/>
              </a:spcAft>
              <a:buClrTx/>
              <a:buSzTx/>
            </a:pPr>
            <a:r>
              <a:rPr kumimoji="0" lang="en-US" altLang="en-US" sz="250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The Hobbit series and The Chronicles of Narnia also show strong performance, underlining the popularity of epic fantasy movies.</a:t>
            </a:r>
          </a:p>
          <a:p>
            <a:pPr>
              <a:buFont typeface="Arial" panose="020B0604020202020204" pitchFamily="34" charset="0"/>
              <a:buChar char="•"/>
            </a:pPr>
            <a:endParaRPr lang="en-US" dirty="0"/>
          </a:p>
          <a:p>
            <a:endParaRPr lang="en-IN" dirty="0"/>
          </a:p>
        </p:txBody>
      </p:sp>
    </p:spTree>
    <p:extLst>
      <p:ext uri="{BB962C8B-B14F-4D97-AF65-F5344CB8AC3E}">
        <p14:creationId xmlns:p14="http://schemas.microsoft.com/office/powerpoint/2010/main" val="32299430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7">
            <a:extLst>
              <a:ext uri="{FF2B5EF4-FFF2-40B4-BE49-F238E27FC236}">
                <a16:creationId xmlns:a16="http://schemas.microsoft.com/office/drawing/2014/main" id="{04D9D695-050B-7453-D0E4-020BC5E26216}"/>
              </a:ext>
            </a:extLst>
          </p:cNvPr>
          <p:cNvSpPr>
            <a:spLocks noGrp="1" noChangeArrowheads="1"/>
          </p:cNvSpPr>
          <p:nvPr>
            <p:ph idx="1"/>
          </p:nvPr>
        </p:nvSpPr>
        <p:spPr bwMode="auto">
          <a:xfrm>
            <a:off x="838200" y="1312343"/>
            <a:ext cx="10733116" cy="3718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i="0" u="none" strike="noStrike" cap="none" normalizeH="0" baseline="0" dirty="0">
              <a:ln>
                <a:noFill/>
              </a:ln>
              <a:solidFill>
                <a:schemeClr val="tx1"/>
              </a:solidFill>
              <a:effectLst/>
            </a:endParaRPr>
          </a:p>
          <a:p>
            <a:r>
              <a:rPr lang="en-US" sz="1600" dirty="0">
                <a:latin typeface="Calibri" panose="020F0502020204030204" pitchFamily="34" charset="0"/>
                <a:ea typeface="Calibri" panose="020F0502020204030204" pitchFamily="34" charset="0"/>
                <a:cs typeface="Calibri" panose="020F0502020204030204" pitchFamily="34" charset="0"/>
              </a:rPr>
              <a:t>Insights for Business and Marketing Strategy:</a:t>
            </a:r>
          </a:p>
          <a:p>
            <a:pPr>
              <a:buFont typeface="+mj-lt"/>
              <a:buAutoNum type="arabicPeriod"/>
            </a:pPr>
            <a:r>
              <a:rPr lang="en-US" sz="1600" dirty="0">
                <a:latin typeface="Calibri" panose="020F0502020204030204" pitchFamily="34" charset="0"/>
                <a:ea typeface="Calibri" panose="020F0502020204030204" pitchFamily="34" charset="0"/>
                <a:cs typeface="Calibri" panose="020F0502020204030204" pitchFamily="34" charset="0"/>
              </a:rPr>
              <a:t>Action and Adventure Dominance: The data clearly shows that action-packed movies with global appeal continue to dominate box offices. Investing in large-scale productions in these genres tends to yield significant returns.</a:t>
            </a:r>
          </a:p>
          <a:p>
            <a:pPr>
              <a:buFont typeface="+mj-lt"/>
              <a:buAutoNum type="arabicPeriod"/>
            </a:pPr>
            <a:r>
              <a:rPr lang="en-US" sz="1600" dirty="0">
                <a:latin typeface="Calibri" panose="020F0502020204030204" pitchFamily="34" charset="0"/>
                <a:ea typeface="Calibri" panose="020F0502020204030204" pitchFamily="34" charset="0"/>
                <a:cs typeface="Calibri" panose="020F0502020204030204" pitchFamily="34" charset="0"/>
              </a:rPr>
              <a:t>Franchise Power: Movie franchises such as Pirates of the Caribbean, Transformers, and Avengers remain consistent revenue generators. For future investments, focusing on building or expanding these kinds of long-running franchises can ensure a solid revenue base.</a:t>
            </a:r>
          </a:p>
          <a:p>
            <a:pPr>
              <a:buFont typeface="+mj-lt"/>
              <a:buAutoNum type="arabicPeriod"/>
            </a:pPr>
            <a:r>
              <a:rPr lang="en-US" sz="1600" dirty="0">
                <a:latin typeface="Calibri" panose="020F0502020204030204" pitchFamily="34" charset="0"/>
                <a:ea typeface="Calibri" panose="020F0502020204030204" pitchFamily="34" charset="0"/>
                <a:cs typeface="Calibri" panose="020F0502020204030204" pitchFamily="34" charset="0"/>
              </a:rPr>
              <a:t>Animation and Family-Friendly Content: Animated films still prove to be hugely successful in terms of revenue, suggesting that family-friendly content continues to have strong international appeal, making it a viable genre for financial success.</a:t>
            </a:r>
          </a:p>
          <a:p>
            <a:pPr>
              <a:buFont typeface="+mj-lt"/>
              <a:buAutoNum type="arabicPeriod"/>
            </a:pPr>
            <a:r>
              <a:rPr lang="en-US" sz="1600" dirty="0">
                <a:latin typeface="Calibri" panose="020F0502020204030204" pitchFamily="34" charset="0"/>
                <a:ea typeface="Calibri" panose="020F0502020204030204" pitchFamily="34" charset="0"/>
                <a:cs typeface="Calibri" panose="020F0502020204030204" pitchFamily="34" charset="0"/>
              </a:rPr>
              <a:t>Global Reach: High-grossing movies often have extensive international releases, indicating that global markets are a major contributor to box office revenue. Expanding movie distribution worldwide should be a key focus for maximizing revenue.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1695615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691021-031E-D7D5-1426-E491EA390C8B}"/>
              </a:ext>
            </a:extLst>
          </p:cNvPr>
          <p:cNvSpPr>
            <a:spLocks noGrp="1"/>
          </p:cNvSpPr>
          <p:nvPr>
            <p:ph type="title"/>
          </p:nvPr>
        </p:nvSpPr>
        <p:spPr>
          <a:xfrm>
            <a:off x="838200" y="365126"/>
            <a:ext cx="10515600" cy="904186"/>
          </a:xfrm>
        </p:spPr>
        <p:txBody>
          <a:bodyPr/>
          <a:lstStyle/>
          <a:p>
            <a:r>
              <a:rPr lang="en-US" dirty="0"/>
              <a:t>BUDGET OF THE MOVIES</a:t>
            </a:r>
            <a:endParaRPr lang="en-IN" dirty="0"/>
          </a:p>
        </p:txBody>
      </p:sp>
      <p:pic>
        <p:nvPicPr>
          <p:cNvPr id="5" name="Content Placeholder 4">
            <a:extLst>
              <a:ext uri="{FF2B5EF4-FFF2-40B4-BE49-F238E27FC236}">
                <a16:creationId xmlns:a16="http://schemas.microsoft.com/office/drawing/2014/main" id="{3E438875-C8F1-8FCF-49B4-1A0A3EE18BF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77043" y="1523312"/>
            <a:ext cx="8314097" cy="4016315"/>
          </a:xfrm>
        </p:spPr>
      </p:pic>
      <p:sp>
        <p:nvSpPr>
          <p:cNvPr id="7" name="TextBox 6">
            <a:extLst>
              <a:ext uri="{FF2B5EF4-FFF2-40B4-BE49-F238E27FC236}">
                <a16:creationId xmlns:a16="http://schemas.microsoft.com/office/drawing/2014/main" id="{C85DD26C-A117-2891-3C66-AC65493F2360}"/>
              </a:ext>
            </a:extLst>
          </p:cNvPr>
          <p:cNvSpPr txBox="1"/>
          <p:nvPr/>
        </p:nvSpPr>
        <p:spPr>
          <a:xfrm>
            <a:off x="600860" y="1523312"/>
            <a:ext cx="2543695" cy="4524315"/>
          </a:xfrm>
          <a:prstGeom prst="rect">
            <a:avLst/>
          </a:prstGeom>
          <a:noFill/>
        </p:spPr>
        <p:txBody>
          <a:bodyPr wrap="square" rtlCol="0">
            <a:spAutoFit/>
          </a:bodyPr>
          <a:lstStyle/>
          <a:p>
            <a:r>
              <a:rPr lang="en-US" dirty="0">
                <a:latin typeface="Calibri" panose="020F0502020204030204" pitchFamily="34" charset="0"/>
                <a:ea typeface="Calibri" panose="020F0502020204030204" pitchFamily="34" charset="0"/>
                <a:cs typeface="Calibri" panose="020F0502020204030204" pitchFamily="34" charset="0"/>
              </a:rPr>
              <a:t>This analysis compares the budgets of several high-budget movies across two columns, providing insights into how these film investments correlate with their box office success. The comparison highlights significant patterns regarding movie production budgets and their respective financial outcomes, which can inform future filmmaking strategies.</a:t>
            </a:r>
            <a:endParaRPr lang="en-IN"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3481381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53DDF50F-54B5-30B4-47C6-BA5A4F01AF45}"/>
              </a:ext>
            </a:extLst>
          </p:cNvPr>
          <p:cNvGraphicFramePr>
            <a:graphicFrameLocks noGrp="1"/>
          </p:cNvGraphicFramePr>
          <p:nvPr>
            <p:ph idx="1"/>
            <p:extLst>
              <p:ext uri="{D42A27DB-BD31-4B8C-83A1-F6EECF244321}">
                <p14:modId xmlns:p14="http://schemas.microsoft.com/office/powerpoint/2010/main" val="3115772813"/>
              </p:ext>
            </p:extLst>
          </p:nvPr>
        </p:nvGraphicFramePr>
        <p:xfrm>
          <a:off x="638695" y="249381"/>
          <a:ext cx="10914609" cy="6234550"/>
        </p:xfrm>
        <a:graphic>
          <a:graphicData uri="http://schemas.openxmlformats.org/drawingml/2006/table">
            <a:tbl>
              <a:tblPr/>
              <a:tblGrid>
                <a:gridCol w="3356795">
                  <a:extLst>
                    <a:ext uri="{9D8B030D-6E8A-4147-A177-3AD203B41FA5}">
                      <a16:colId xmlns:a16="http://schemas.microsoft.com/office/drawing/2014/main" val="3389877359"/>
                    </a:ext>
                  </a:extLst>
                </a:gridCol>
                <a:gridCol w="1768850">
                  <a:extLst>
                    <a:ext uri="{9D8B030D-6E8A-4147-A177-3AD203B41FA5}">
                      <a16:colId xmlns:a16="http://schemas.microsoft.com/office/drawing/2014/main" val="2891967328"/>
                    </a:ext>
                  </a:extLst>
                </a:gridCol>
                <a:gridCol w="4020114">
                  <a:extLst>
                    <a:ext uri="{9D8B030D-6E8A-4147-A177-3AD203B41FA5}">
                      <a16:colId xmlns:a16="http://schemas.microsoft.com/office/drawing/2014/main" val="71788259"/>
                    </a:ext>
                  </a:extLst>
                </a:gridCol>
                <a:gridCol w="1768850">
                  <a:extLst>
                    <a:ext uri="{9D8B030D-6E8A-4147-A177-3AD203B41FA5}">
                      <a16:colId xmlns:a16="http://schemas.microsoft.com/office/drawing/2014/main" val="2028873135"/>
                    </a:ext>
                  </a:extLst>
                </a:gridCol>
              </a:tblGrid>
              <a:tr h="249382">
                <a:tc>
                  <a:txBody>
                    <a:bodyPr/>
                    <a:lstStyle/>
                    <a:p>
                      <a:pPr algn="l" fontAlgn="b"/>
                      <a:r>
                        <a:rPr lang="en-IN" sz="1000" b="1" i="0" u="none" strike="noStrike" dirty="0">
                          <a:solidFill>
                            <a:srgbClr val="FFFFFF"/>
                          </a:solidFill>
                          <a:effectLst/>
                          <a:latin typeface="Calibri" panose="020F0502020204030204" pitchFamily="34" charset="0"/>
                        </a:rPr>
                        <a:t>Title</a:t>
                      </a:r>
                    </a:p>
                  </a:txBody>
                  <a:tcPr marL="7252" marR="7252" marT="7252"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4472C4"/>
                    </a:solidFill>
                  </a:tcPr>
                </a:tc>
                <a:tc>
                  <a:txBody>
                    <a:bodyPr/>
                    <a:lstStyle/>
                    <a:p>
                      <a:pPr algn="l" fontAlgn="b"/>
                      <a:r>
                        <a:rPr lang="en-IN" sz="1000" b="1" i="0" u="none" strike="noStrike">
                          <a:solidFill>
                            <a:srgbClr val="FFFFFF"/>
                          </a:solidFill>
                          <a:effectLst/>
                          <a:latin typeface="Calibri" panose="020F0502020204030204" pitchFamily="34" charset="0"/>
                        </a:rPr>
                        <a:t>Sum of budget</a:t>
                      </a:r>
                    </a:p>
                  </a:txBody>
                  <a:tcPr marL="7252" marR="7252" marT="7252"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4472C4"/>
                    </a:solidFill>
                  </a:tcPr>
                </a:tc>
                <a:tc>
                  <a:txBody>
                    <a:bodyPr/>
                    <a:lstStyle/>
                    <a:p>
                      <a:pPr algn="l" fontAlgn="b"/>
                      <a:r>
                        <a:rPr lang="en-IN" sz="1000" b="1" i="0" u="none" strike="noStrike">
                          <a:solidFill>
                            <a:srgbClr val="FFFFFF"/>
                          </a:solidFill>
                          <a:effectLst/>
                          <a:latin typeface="Calibri" panose="020F0502020204030204" pitchFamily="34" charset="0"/>
                        </a:rPr>
                        <a:t>Title2</a:t>
                      </a:r>
                    </a:p>
                  </a:txBody>
                  <a:tcPr marL="7252" marR="7252" marT="7252"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4472C4"/>
                    </a:solidFill>
                  </a:tcPr>
                </a:tc>
                <a:tc>
                  <a:txBody>
                    <a:bodyPr/>
                    <a:lstStyle/>
                    <a:p>
                      <a:pPr algn="l" fontAlgn="b"/>
                      <a:r>
                        <a:rPr lang="en-IN" sz="1000" b="1" i="0" u="none" strike="noStrike">
                          <a:solidFill>
                            <a:srgbClr val="FFFFFF"/>
                          </a:solidFill>
                          <a:effectLst/>
                          <a:latin typeface="Calibri" panose="020F0502020204030204" pitchFamily="34" charset="0"/>
                        </a:rPr>
                        <a:t>Sum of budget3</a:t>
                      </a:r>
                    </a:p>
                  </a:txBody>
                  <a:tcPr marL="7252" marR="7252" marT="7252"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4472C4"/>
                    </a:solidFill>
                  </a:tcPr>
                </a:tc>
                <a:extLst>
                  <a:ext uri="{0D108BD9-81ED-4DB2-BD59-A6C34878D82A}">
                    <a16:rowId xmlns:a16="http://schemas.microsoft.com/office/drawing/2014/main" val="2335234600"/>
                  </a:ext>
                </a:extLst>
              </a:tr>
              <a:tr h="249382">
                <a:tc>
                  <a:txBody>
                    <a:bodyPr/>
                    <a:lstStyle/>
                    <a:p>
                      <a:pPr algn="l" fontAlgn="b"/>
                      <a:r>
                        <a:rPr lang="en-US" sz="1000" b="0" i="0" u="none" strike="noStrike">
                          <a:solidFill>
                            <a:srgbClr val="000000"/>
                          </a:solidFill>
                          <a:effectLst/>
                          <a:latin typeface="Calibri" panose="020F0502020204030204" pitchFamily="34" charset="0"/>
                        </a:rPr>
                        <a:t>Prince of Persia: The Sands of Time</a:t>
                      </a:r>
                    </a:p>
                  </a:txBody>
                  <a:tcPr marL="7252" marR="7252" marT="7252"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IN" sz="1000" b="0" i="0" u="none" strike="noStrike">
                          <a:solidFill>
                            <a:srgbClr val="000000"/>
                          </a:solidFill>
                          <a:effectLst/>
                          <a:latin typeface="Calibri" panose="020F0502020204030204" pitchFamily="34" charset="0"/>
                        </a:rPr>
                        <a:t> 3,13,50,00,000.00 </a:t>
                      </a:r>
                    </a:p>
                  </a:txBody>
                  <a:tcPr marL="7252" marR="7252" marT="7252"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IN" sz="1000" b="0" i="0" u="none" strike="noStrike">
                          <a:solidFill>
                            <a:srgbClr val="000000"/>
                          </a:solidFill>
                          <a:effectLst/>
                          <a:latin typeface="Calibri" panose="020F0502020204030204" pitchFamily="34" charset="0"/>
                        </a:rPr>
                        <a:t>King Kong</a:t>
                      </a:r>
                    </a:p>
                  </a:txBody>
                  <a:tcPr marL="7252" marR="7252" marT="7252"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IN" sz="1000" b="0" i="0" u="none" strike="noStrike">
                          <a:solidFill>
                            <a:srgbClr val="000000"/>
                          </a:solidFill>
                          <a:effectLst/>
                          <a:latin typeface="Calibri" panose="020F0502020204030204" pitchFamily="34" charset="0"/>
                        </a:rPr>
                        <a:t> 1,68,60,00,000.00 </a:t>
                      </a:r>
                    </a:p>
                  </a:txBody>
                  <a:tcPr marL="7252" marR="7252" marT="7252"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val="2449221933"/>
                  </a:ext>
                </a:extLst>
              </a:tr>
              <a:tr h="249382">
                <a:tc>
                  <a:txBody>
                    <a:bodyPr/>
                    <a:lstStyle/>
                    <a:p>
                      <a:pPr algn="l" fontAlgn="b"/>
                      <a:r>
                        <a:rPr lang="en-IN" sz="1000" b="0" i="0" u="none" strike="noStrike">
                          <a:solidFill>
                            <a:srgbClr val="000000"/>
                          </a:solidFill>
                          <a:effectLst/>
                          <a:latin typeface="Calibri" panose="020F0502020204030204" pitchFamily="34" charset="0"/>
                        </a:rPr>
                        <a:t>The Great Gatsby</a:t>
                      </a:r>
                    </a:p>
                  </a:txBody>
                  <a:tcPr marL="7252" marR="7252" marT="7252"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l" fontAlgn="b"/>
                      <a:r>
                        <a:rPr lang="en-IN" sz="1000" b="0" i="0" u="none" strike="noStrike">
                          <a:solidFill>
                            <a:srgbClr val="000000"/>
                          </a:solidFill>
                          <a:effectLst/>
                          <a:latin typeface="Calibri" panose="020F0502020204030204" pitchFamily="34" charset="0"/>
                        </a:rPr>
                        <a:t> 3,07,20,00,000.00 </a:t>
                      </a:r>
                    </a:p>
                  </a:txBody>
                  <a:tcPr marL="7252" marR="7252" marT="7252"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l" fontAlgn="b"/>
                      <a:r>
                        <a:rPr lang="en-IN" sz="1000" b="0" i="0" u="none" strike="noStrike">
                          <a:solidFill>
                            <a:srgbClr val="000000"/>
                          </a:solidFill>
                          <a:effectLst/>
                          <a:latin typeface="Calibri" panose="020F0502020204030204" pitchFamily="34" charset="0"/>
                        </a:rPr>
                        <a:t>The Golden Compass</a:t>
                      </a:r>
                    </a:p>
                  </a:txBody>
                  <a:tcPr marL="7252" marR="7252" marT="7252"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l" fontAlgn="b"/>
                      <a:r>
                        <a:rPr lang="en-IN" sz="1000" b="0" i="0" u="none" strike="noStrike">
                          <a:solidFill>
                            <a:srgbClr val="000000"/>
                          </a:solidFill>
                          <a:effectLst/>
                          <a:latin typeface="Calibri" panose="020F0502020204030204" pitchFamily="34" charset="0"/>
                        </a:rPr>
                        <a:t> 1,62,30,00,000.00 </a:t>
                      </a:r>
                    </a:p>
                  </a:txBody>
                  <a:tcPr marL="7252" marR="7252" marT="7252"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extLst>
                  <a:ext uri="{0D108BD9-81ED-4DB2-BD59-A6C34878D82A}">
                    <a16:rowId xmlns:a16="http://schemas.microsoft.com/office/drawing/2014/main" val="1683907446"/>
                  </a:ext>
                </a:extLst>
              </a:tr>
              <a:tr h="249382">
                <a:tc>
                  <a:txBody>
                    <a:bodyPr/>
                    <a:lstStyle/>
                    <a:p>
                      <a:pPr algn="l" fontAlgn="b"/>
                      <a:r>
                        <a:rPr lang="en-IN" sz="1000" b="0" i="0" u="none" strike="noStrike">
                          <a:solidFill>
                            <a:srgbClr val="000000"/>
                          </a:solidFill>
                          <a:effectLst/>
                          <a:latin typeface="Calibri" panose="020F0502020204030204" pitchFamily="34" charset="0"/>
                        </a:rPr>
                        <a:t>Star Trek Into Darkness</a:t>
                      </a:r>
                    </a:p>
                  </a:txBody>
                  <a:tcPr marL="7252" marR="7252" marT="7252"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IN" sz="1000" b="0" i="0" u="none" strike="noStrike">
                          <a:solidFill>
                            <a:srgbClr val="000000"/>
                          </a:solidFill>
                          <a:effectLst/>
                          <a:latin typeface="Calibri" panose="020F0502020204030204" pitchFamily="34" charset="0"/>
                        </a:rPr>
                        <a:t> 3,00,90,00,000.00 </a:t>
                      </a:r>
                    </a:p>
                  </a:txBody>
                  <a:tcPr marL="7252" marR="7252" marT="7252"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US" sz="1000" b="0" i="0" u="none" strike="noStrike">
                          <a:solidFill>
                            <a:srgbClr val="000000"/>
                          </a:solidFill>
                          <a:effectLst/>
                          <a:latin typeface="Calibri" panose="020F0502020204030204" pitchFamily="34" charset="0"/>
                        </a:rPr>
                        <a:t>The Hobbit: The Desolation of Smaug</a:t>
                      </a:r>
                    </a:p>
                  </a:txBody>
                  <a:tcPr marL="7252" marR="7252" marT="7252"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IN" sz="1000" b="0" i="0" u="none" strike="noStrike">
                          <a:solidFill>
                            <a:srgbClr val="000000"/>
                          </a:solidFill>
                          <a:effectLst/>
                          <a:latin typeface="Calibri" panose="020F0502020204030204" pitchFamily="34" charset="0"/>
                        </a:rPr>
                        <a:t> 1,56,00,00,000.00 </a:t>
                      </a:r>
                    </a:p>
                  </a:txBody>
                  <a:tcPr marL="7252" marR="7252" marT="7252"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val="1115752098"/>
                  </a:ext>
                </a:extLst>
              </a:tr>
              <a:tr h="249382">
                <a:tc>
                  <a:txBody>
                    <a:bodyPr/>
                    <a:lstStyle/>
                    <a:p>
                      <a:pPr algn="l" fontAlgn="b"/>
                      <a:r>
                        <a:rPr lang="en-IN" sz="1000" b="0" i="0" u="none" strike="noStrike">
                          <a:solidFill>
                            <a:srgbClr val="000000"/>
                          </a:solidFill>
                          <a:effectLst/>
                          <a:latin typeface="Calibri" panose="020F0502020204030204" pitchFamily="34" charset="0"/>
                        </a:rPr>
                        <a:t>World War Z</a:t>
                      </a:r>
                    </a:p>
                  </a:txBody>
                  <a:tcPr marL="7252" marR="7252" marT="7252"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l" fontAlgn="b"/>
                      <a:r>
                        <a:rPr lang="en-IN" sz="1000" b="0" i="0" u="none" strike="noStrike">
                          <a:solidFill>
                            <a:srgbClr val="000000"/>
                          </a:solidFill>
                          <a:effectLst/>
                          <a:latin typeface="Calibri" panose="020F0502020204030204" pitchFamily="34" charset="0"/>
                        </a:rPr>
                        <a:t> 2,94,60,00,000.00 </a:t>
                      </a:r>
                    </a:p>
                  </a:txBody>
                  <a:tcPr marL="7252" marR="7252" marT="7252"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l" fontAlgn="b"/>
                      <a:r>
                        <a:rPr lang="en-IN" sz="1000" b="0" i="0" u="none" strike="noStrike">
                          <a:solidFill>
                            <a:srgbClr val="000000"/>
                          </a:solidFill>
                          <a:effectLst/>
                          <a:latin typeface="Calibri" panose="020F0502020204030204" pitchFamily="34" charset="0"/>
                        </a:rPr>
                        <a:t>Robin Hood</a:t>
                      </a:r>
                    </a:p>
                  </a:txBody>
                  <a:tcPr marL="7252" marR="7252" marT="7252"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l" fontAlgn="b"/>
                      <a:r>
                        <a:rPr lang="en-IN" sz="1000" b="0" i="0" u="none" strike="noStrike">
                          <a:solidFill>
                            <a:srgbClr val="000000"/>
                          </a:solidFill>
                          <a:effectLst/>
                          <a:latin typeface="Calibri" panose="020F0502020204030204" pitchFamily="34" charset="0"/>
                        </a:rPr>
                        <a:t> 1,49,70,00,000.00 </a:t>
                      </a:r>
                    </a:p>
                  </a:txBody>
                  <a:tcPr marL="7252" marR="7252" marT="7252"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extLst>
                  <a:ext uri="{0D108BD9-81ED-4DB2-BD59-A6C34878D82A}">
                    <a16:rowId xmlns:a16="http://schemas.microsoft.com/office/drawing/2014/main" val="3076729480"/>
                  </a:ext>
                </a:extLst>
              </a:tr>
              <a:tr h="249382">
                <a:tc>
                  <a:txBody>
                    <a:bodyPr/>
                    <a:lstStyle/>
                    <a:p>
                      <a:pPr algn="l" fontAlgn="b"/>
                      <a:r>
                        <a:rPr lang="en-IN" sz="1000" b="0" i="0" u="none" strike="noStrike">
                          <a:solidFill>
                            <a:srgbClr val="000000"/>
                          </a:solidFill>
                          <a:effectLst/>
                          <a:latin typeface="Calibri" panose="020F0502020204030204" pitchFamily="34" charset="0"/>
                        </a:rPr>
                        <a:t>Furious 7</a:t>
                      </a:r>
                    </a:p>
                  </a:txBody>
                  <a:tcPr marL="7252" marR="7252" marT="7252"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IN" sz="1000" b="0" i="0" u="none" strike="noStrike">
                          <a:solidFill>
                            <a:srgbClr val="000000"/>
                          </a:solidFill>
                          <a:effectLst/>
                          <a:latin typeface="Calibri" panose="020F0502020204030204" pitchFamily="34" charset="0"/>
                        </a:rPr>
                        <a:t> 2,88,30,00,000.00 </a:t>
                      </a:r>
                    </a:p>
                  </a:txBody>
                  <a:tcPr marL="7252" marR="7252" marT="7252"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IN" sz="1000" b="0" i="0" u="none" strike="noStrike">
                          <a:solidFill>
                            <a:srgbClr val="000000"/>
                          </a:solidFill>
                          <a:effectLst/>
                          <a:latin typeface="Calibri" panose="020F0502020204030204" pitchFamily="34" charset="0"/>
                        </a:rPr>
                        <a:t>The Amazing Spider-Man</a:t>
                      </a:r>
                    </a:p>
                  </a:txBody>
                  <a:tcPr marL="7252" marR="7252" marT="7252"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IN" sz="1000" b="0" i="0" u="none" strike="noStrike">
                          <a:solidFill>
                            <a:srgbClr val="000000"/>
                          </a:solidFill>
                          <a:effectLst/>
                          <a:latin typeface="Calibri" panose="020F0502020204030204" pitchFamily="34" charset="0"/>
                        </a:rPr>
                        <a:t> 1,43,40,00,000.00 </a:t>
                      </a:r>
                    </a:p>
                  </a:txBody>
                  <a:tcPr marL="7252" marR="7252" marT="7252"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val="2998912374"/>
                  </a:ext>
                </a:extLst>
              </a:tr>
              <a:tr h="249382">
                <a:tc>
                  <a:txBody>
                    <a:bodyPr/>
                    <a:lstStyle/>
                    <a:p>
                      <a:pPr algn="l" fontAlgn="b"/>
                      <a:r>
                        <a:rPr lang="en-IN" sz="1000" b="0" i="0" u="none" strike="noStrike" dirty="0">
                          <a:solidFill>
                            <a:srgbClr val="000000"/>
                          </a:solidFill>
                          <a:effectLst/>
                          <a:latin typeface="Calibri" panose="020F0502020204030204" pitchFamily="34" charset="0"/>
                        </a:rPr>
                        <a:t>Terminator Salvation</a:t>
                      </a:r>
                    </a:p>
                  </a:txBody>
                  <a:tcPr marL="7252" marR="7252" marT="7252"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l" fontAlgn="b"/>
                      <a:r>
                        <a:rPr lang="en-IN" sz="1000" b="0" i="0" u="none" strike="noStrike">
                          <a:solidFill>
                            <a:srgbClr val="000000"/>
                          </a:solidFill>
                          <a:effectLst/>
                          <a:latin typeface="Calibri" panose="020F0502020204030204" pitchFamily="34" charset="0"/>
                        </a:rPr>
                        <a:t> 2,82,00,00,000.00 </a:t>
                      </a:r>
                    </a:p>
                  </a:txBody>
                  <a:tcPr marL="7252" marR="7252" marT="7252"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l" fontAlgn="b"/>
                      <a:r>
                        <a:rPr lang="en-US" sz="1000" b="0" i="0" u="none" strike="noStrike">
                          <a:solidFill>
                            <a:srgbClr val="000000"/>
                          </a:solidFill>
                          <a:effectLst/>
                          <a:latin typeface="Calibri" panose="020F0502020204030204" pitchFamily="34" charset="0"/>
                        </a:rPr>
                        <a:t>The Hobbit: The Battle of the Five Armies</a:t>
                      </a:r>
                    </a:p>
                  </a:txBody>
                  <a:tcPr marL="7252" marR="7252" marT="7252"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l" fontAlgn="b"/>
                      <a:r>
                        <a:rPr lang="en-IN" sz="1000" b="0" i="0" u="none" strike="noStrike">
                          <a:solidFill>
                            <a:srgbClr val="000000"/>
                          </a:solidFill>
                          <a:effectLst/>
                          <a:latin typeface="Calibri" panose="020F0502020204030204" pitchFamily="34" charset="0"/>
                        </a:rPr>
                        <a:t> 1,37,10,00,000.00 </a:t>
                      </a:r>
                    </a:p>
                  </a:txBody>
                  <a:tcPr marL="7252" marR="7252" marT="7252"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extLst>
                  <a:ext uri="{0D108BD9-81ED-4DB2-BD59-A6C34878D82A}">
                    <a16:rowId xmlns:a16="http://schemas.microsoft.com/office/drawing/2014/main" val="3916909924"/>
                  </a:ext>
                </a:extLst>
              </a:tr>
              <a:tr h="249382">
                <a:tc>
                  <a:txBody>
                    <a:bodyPr/>
                    <a:lstStyle/>
                    <a:p>
                      <a:pPr algn="l" fontAlgn="b"/>
                      <a:r>
                        <a:rPr lang="en-IN" sz="1000" b="0" i="0" u="none" strike="noStrike">
                          <a:solidFill>
                            <a:srgbClr val="000000"/>
                          </a:solidFill>
                          <a:effectLst/>
                          <a:latin typeface="Calibri" panose="020F0502020204030204" pitchFamily="34" charset="0"/>
                        </a:rPr>
                        <a:t>Toy Story 3</a:t>
                      </a:r>
                    </a:p>
                  </a:txBody>
                  <a:tcPr marL="7252" marR="7252" marT="7252"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IN" sz="1000" b="0" i="0" u="none" strike="noStrike">
                          <a:solidFill>
                            <a:srgbClr val="000000"/>
                          </a:solidFill>
                          <a:effectLst/>
                          <a:latin typeface="Calibri" panose="020F0502020204030204" pitchFamily="34" charset="0"/>
                        </a:rPr>
                        <a:t> 2,75,70,00,000.00 </a:t>
                      </a:r>
                    </a:p>
                  </a:txBody>
                  <a:tcPr marL="7252" marR="7252" marT="7252"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IN" sz="1000" b="0" i="0" u="none" strike="noStrike">
                          <a:solidFill>
                            <a:srgbClr val="000000"/>
                          </a:solidFill>
                          <a:effectLst/>
                          <a:latin typeface="Calibri" panose="020F0502020204030204" pitchFamily="34" charset="0"/>
                        </a:rPr>
                        <a:t>Men in Black 3</a:t>
                      </a:r>
                    </a:p>
                  </a:txBody>
                  <a:tcPr marL="7252" marR="7252" marT="7252"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IN" sz="1000" b="0" i="0" u="none" strike="noStrike">
                          <a:solidFill>
                            <a:srgbClr val="000000"/>
                          </a:solidFill>
                          <a:effectLst/>
                          <a:latin typeface="Calibri" panose="020F0502020204030204" pitchFamily="34" charset="0"/>
                        </a:rPr>
                        <a:t> 1,30,80,00,000.00 </a:t>
                      </a:r>
                    </a:p>
                  </a:txBody>
                  <a:tcPr marL="7252" marR="7252" marT="7252"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val="2929454566"/>
                  </a:ext>
                </a:extLst>
              </a:tr>
              <a:tr h="249382">
                <a:tc>
                  <a:txBody>
                    <a:bodyPr/>
                    <a:lstStyle/>
                    <a:p>
                      <a:pPr algn="l" fontAlgn="b"/>
                      <a:r>
                        <a:rPr lang="en-IN" sz="1000" b="0" i="0" u="none" strike="noStrike">
                          <a:solidFill>
                            <a:srgbClr val="000000"/>
                          </a:solidFill>
                          <a:effectLst/>
                          <a:latin typeface="Calibri" panose="020F0502020204030204" pitchFamily="34" charset="0"/>
                        </a:rPr>
                        <a:t>Green Lantern</a:t>
                      </a:r>
                    </a:p>
                  </a:txBody>
                  <a:tcPr marL="7252" marR="7252" marT="7252"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l" fontAlgn="b"/>
                      <a:r>
                        <a:rPr lang="en-IN" sz="1000" b="0" i="0" u="none" strike="noStrike">
                          <a:solidFill>
                            <a:srgbClr val="000000"/>
                          </a:solidFill>
                          <a:effectLst/>
                          <a:latin typeface="Calibri" panose="020F0502020204030204" pitchFamily="34" charset="0"/>
                        </a:rPr>
                        <a:t> 2,69,40,00,000.00 </a:t>
                      </a:r>
                    </a:p>
                  </a:txBody>
                  <a:tcPr marL="7252" marR="7252" marT="7252"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l" fontAlgn="b"/>
                      <a:r>
                        <a:rPr lang="en-US" sz="1000" b="0" i="0" u="none" strike="noStrike">
                          <a:solidFill>
                            <a:srgbClr val="000000"/>
                          </a:solidFill>
                          <a:effectLst/>
                          <a:latin typeface="Calibri" panose="020F0502020204030204" pitchFamily="34" charset="0"/>
                        </a:rPr>
                        <a:t>Pirates of the Caribbean: On Stranger Tides</a:t>
                      </a:r>
                    </a:p>
                  </a:txBody>
                  <a:tcPr marL="7252" marR="7252" marT="7252"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l" fontAlgn="b"/>
                      <a:r>
                        <a:rPr lang="en-IN" sz="1000" b="0" i="0" u="none" strike="noStrike">
                          <a:solidFill>
                            <a:srgbClr val="000000"/>
                          </a:solidFill>
                          <a:effectLst/>
                          <a:latin typeface="Calibri" panose="020F0502020204030204" pitchFamily="34" charset="0"/>
                        </a:rPr>
                        <a:t> 1,24,50,00,000.00 </a:t>
                      </a:r>
                    </a:p>
                  </a:txBody>
                  <a:tcPr marL="7252" marR="7252" marT="7252"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extLst>
                  <a:ext uri="{0D108BD9-81ED-4DB2-BD59-A6C34878D82A}">
                    <a16:rowId xmlns:a16="http://schemas.microsoft.com/office/drawing/2014/main" val="2477317029"/>
                  </a:ext>
                </a:extLst>
              </a:tr>
              <a:tr h="249382">
                <a:tc>
                  <a:txBody>
                    <a:bodyPr/>
                    <a:lstStyle/>
                    <a:p>
                      <a:pPr algn="l" fontAlgn="b"/>
                      <a:r>
                        <a:rPr lang="en-IN" sz="1000" b="0" i="0" u="none" strike="noStrike">
                          <a:solidFill>
                            <a:srgbClr val="000000"/>
                          </a:solidFill>
                          <a:effectLst/>
                          <a:latin typeface="Calibri" panose="020F0502020204030204" pitchFamily="34" charset="0"/>
                        </a:rPr>
                        <a:t>Cars 2</a:t>
                      </a:r>
                    </a:p>
                  </a:txBody>
                  <a:tcPr marL="7252" marR="7252" marT="7252"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IN" sz="1000" b="0" i="0" u="none" strike="noStrike">
                          <a:solidFill>
                            <a:srgbClr val="000000"/>
                          </a:solidFill>
                          <a:effectLst/>
                          <a:latin typeface="Calibri" panose="020F0502020204030204" pitchFamily="34" charset="0"/>
                        </a:rPr>
                        <a:t> 2,63,10,00,000.00 </a:t>
                      </a:r>
                    </a:p>
                  </a:txBody>
                  <a:tcPr marL="7252" marR="7252" marT="7252"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IN" sz="1000" b="0" i="0" u="none" strike="noStrike">
                          <a:solidFill>
                            <a:srgbClr val="000000"/>
                          </a:solidFill>
                          <a:effectLst/>
                          <a:latin typeface="Calibri" panose="020F0502020204030204" pitchFamily="34" charset="0"/>
                        </a:rPr>
                        <a:t>The Avengers</a:t>
                      </a:r>
                    </a:p>
                  </a:txBody>
                  <a:tcPr marL="7252" marR="7252" marT="7252"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IN" sz="1000" b="0" i="0" u="none" strike="noStrike">
                          <a:solidFill>
                            <a:srgbClr val="000000"/>
                          </a:solidFill>
                          <a:effectLst/>
                          <a:latin typeface="Calibri" panose="020F0502020204030204" pitchFamily="34" charset="0"/>
                        </a:rPr>
                        <a:t> 1,18,20,00,000.00 </a:t>
                      </a:r>
                    </a:p>
                  </a:txBody>
                  <a:tcPr marL="7252" marR="7252" marT="7252"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val="4042516860"/>
                  </a:ext>
                </a:extLst>
              </a:tr>
              <a:tr h="249382">
                <a:tc>
                  <a:txBody>
                    <a:bodyPr/>
                    <a:lstStyle/>
                    <a:p>
                      <a:pPr algn="l" fontAlgn="b"/>
                      <a:r>
                        <a:rPr lang="en-IN" sz="1000" b="0" i="0" u="none" strike="noStrike">
                          <a:solidFill>
                            <a:srgbClr val="000000"/>
                          </a:solidFill>
                          <a:effectLst/>
                          <a:latin typeface="Calibri" panose="020F0502020204030204" pitchFamily="34" charset="0"/>
                        </a:rPr>
                        <a:t>TRON: Legacy</a:t>
                      </a:r>
                    </a:p>
                  </a:txBody>
                  <a:tcPr marL="7252" marR="7252" marT="7252"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l" fontAlgn="b"/>
                      <a:r>
                        <a:rPr lang="en-IN" sz="1000" b="0" i="0" u="none" strike="noStrike">
                          <a:solidFill>
                            <a:srgbClr val="000000"/>
                          </a:solidFill>
                          <a:effectLst/>
                          <a:latin typeface="Calibri" panose="020F0502020204030204" pitchFamily="34" charset="0"/>
                        </a:rPr>
                        <a:t> 2,56,80,00,000.00 </a:t>
                      </a:r>
                    </a:p>
                  </a:txBody>
                  <a:tcPr marL="7252" marR="7252" marT="7252"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l" fontAlgn="b"/>
                      <a:r>
                        <a:rPr lang="en-US" sz="1000" b="0" i="0" u="none" strike="noStrike">
                          <a:solidFill>
                            <a:srgbClr val="000000"/>
                          </a:solidFill>
                          <a:effectLst/>
                          <a:latin typeface="Calibri" panose="020F0502020204030204" pitchFamily="34" charset="0"/>
                        </a:rPr>
                        <a:t>The Chronicles of Narnia: Prince Caspian</a:t>
                      </a:r>
                    </a:p>
                  </a:txBody>
                  <a:tcPr marL="7252" marR="7252" marT="7252"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l" fontAlgn="b"/>
                      <a:r>
                        <a:rPr lang="en-IN" sz="1000" b="0" i="0" u="none" strike="noStrike">
                          <a:solidFill>
                            <a:srgbClr val="000000"/>
                          </a:solidFill>
                          <a:effectLst/>
                          <a:latin typeface="Calibri" panose="020F0502020204030204" pitchFamily="34" charset="0"/>
                        </a:rPr>
                        <a:t> 1,11,90,00,000.00 </a:t>
                      </a:r>
                    </a:p>
                  </a:txBody>
                  <a:tcPr marL="7252" marR="7252" marT="7252"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extLst>
                  <a:ext uri="{0D108BD9-81ED-4DB2-BD59-A6C34878D82A}">
                    <a16:rowId xmlns:a16="http://schemas.microsoft.com/office/drawing/2014/main" val="4286733669"/>
                  </a:ext>
                </a:extLst>
              </a:tr>
              <a:tr h="249382">
                <a:tc>
                  <a:txBody>
                    <a:bodyPr/>
                    <a:lstStyle/>
                    <a:p>
                      <a:pPr algn="l" fontAlgn="b"/>
                      <a:r>
                        <a:rPr lang="en-US" sz="1000" b="0" i="0" u="none" strike="noStrike">
                          <a:solidFill>
                            <a:srgbClr val="000000"/>
                          </a:solidFill>
                          <a:effectLst/>
                          <a:latin typeface="Calibri" panose="020F0502020204030204" pitchFamily="34" charset="0"/>
                        </a:rPr>
                        <a:t>Oz: The Great and Powerful</a:t>
                      </a:r>
                    </a:p>
                  </a:txBody>
                  <a:tcPr marL="7252" marR="7252" marT="7252"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IN" sz="1000" b="0" i="0" u="none" strike="noStrike">
                          <a:solidFill>
                            <a:srgbClr val="000000"/>
                          </a:solidFill>
                          <a:effectLst/>
                          <a:latin typeface="Calibri" panose="020F0502020204030204" pitchFamily="34" charset="0"/>
                        </a:rPr>
                        <a:t> 2,50,50,00,000.00 </a:t>
                      </a:r>
                    </a:p>
                  </a:txBody>
                  <a:tcPr marL="7252" marR="7252" marT="7252"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IN" sz="1000" b="0" i="0" u="none" strike="noStrike">
                          <a:solidFill>
                            <a:srgbClr val="000000"/>
                          </a:solidFill>
                          <a:effectLst/>
                          <a:latin typeface="Calibri" panose="020F0502020204030204" pitchFamily="34" charset="0"/>
                        </a:rPr>
                        <a:t>Man of Steel</a:t>
                      </a:r>
                    </a:p>
                  </a:txBody>
                  <a:tcPr marL="7252" marR="7252" marT="7252"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IN" sz="1000" b="0" i="0" u="none" strike="noStrike">
                          <a:solidFill>
                            <a:srgbClr val="000000"/>
                          </a:solidFill>
                          <a:effectLst/>
                          <a:latin typeface="Calibri" panose="020F0502020204030204" pitchFamily="34" charset="0"/>
                        </a:rPr>
                        <a:t> 1,05,60,00,000.00 </a:t>
                      </a:r>
                    </a:p>
                  </a:txBody>
                  <a:tcPr marL="7252" marR="7252" marT="7252"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val="1635507857"/>
                  </a:ext>
                </a:extLst>
              </a:tr>
              <a:tr h="249382">
                <a:tc>
                  <a:txBody>
                    <a:bodyPr/>
                    <a:lstStyle/>
                    <a:p>
                      <a:pPr algn="l" fontAlgn="b"/>
                      <a:r>
                        <a:rPr lang="en-IN" sz="1000" b="0" i="0" u="none" strike="noStrike">
                          <a:solidFill>
                            <a:srgbClr val="000000"/>
                          </a:solidFill>
                          <a:effectLst/>
                          <a:latin typeface="Calibri" panose="020F0502020204030204" pitchFamily="34" charset="0"/>
                        </a:rPr>
                        <a:t>Transformers: Age of Extinction</a:t>
                      </a:r>
                    </a:p>
                  </a:txBody>
                  <a:tcPr marL="7252" marR="7252" marT="7252"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l" fontAlgn="b"/>
                      <a:r>
                        <a:rPr lang="en-IN" sz="1000" b="0" i="0" u="none" strike="noStrike">
                          <a:solidFill>
                            <a:srgbClr val="000000"/>
                          </a:solidFill>
                          <a:effectLst/>
                          <a:latin typeface="Calibri" panose="020F0502020204030204" pitchFamily="34" charset="0"/>
                        </a:rPr>
                        <a:t> 2,44,20,00,000.00 </a:t>
                      </a:r>
                    </a:p>
                  </a:txBody>
                  <a:tcPr marL="7252" marR="7252" marT="7252"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l" fontAlgn="b"/>
                      <a:r>
                        <a:rPr lang="en-IN" sz="1000" b="0" i="0" u="none" strike="noStrike">
                          <a:solidFill>
                            <a:srgbClr val="000000"/>
                          </a:solidFill>
                          <a:effectLst/>
                          <a:latin typeface="Calibri" panose="020F0502020204030204" pitchFamily="34" charset="0"/>
                        </a:rPr>
                        <a:t>The Lone Ranger</a:t>
                      </a:r>
                    </a:p>
                  </a:txBody>
                  <a:tcPr marL="7252" marR="7252" marT="7252"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l" fontAlgn="b"/>
                      <a:r>
                        <a:rPr lang="en-IN" sz="1000" b="0" i="0" u="none" strike="noStrike">
                          <a:solidFill>
                            <a:srgbClr val="000000"/>
                          </a:solidFill>
                          <a:effectLst/>
                          <a:latin typeface="Calibri" panose="020F0502020204030204" pitchFamily="34" charset="0"/>
                        </a:rPr>
                        <a:t>     99,30,00,000.00 </a:t>
                      </a:r>
                    </a:p>
                  </a:txBody>
                  <a:tcPr marL="7252" marR="7252" marT="7252"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extLst>
                  <a:ext uri="{0D108BD9-81ED-4DB2-BD59-A6C34878D82A}">
                    <a16:rowId xmlns:a16="http://schemas.microsoft.com/office/drawing/2014/main" val="4271810163"/>
                  </a:ext>
                </a:extLst>
              </a:tr>
              <a:tr h="249382">
                <a:tc>
                  <a:txBody>
                    <a:bodyPr/>
                    <a:lstStyle/>
                    <a:p>
                      <a:pPr algn="l" fontAlgn="b"/>
                      <a:r>
                        <a:rPr lang="en-US" sz="1000" b="0" i="0" u="none" strike="noStrike">
                          <a:solidFill>
                            <a:srgbClr val="000000"/>
                          </a:solidFill>
                          <a:effectLst/>
                          <a:latin typeface="Calibri" panose="020F0502020204030204" pitchFamily="34" charset="0"/>
                        </a:rPr>
                        <a:t>Transformers: Revenge of the Fallen</a:t>
                      </a:r>
                    </a:p>
                  </a:txBody>
                  <a:tcPr marL="7252" marR="7252" marT="7252"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IN" sz="1000" b="0" i="0" u="none" strike="noStrike">
                          <a:solidFill>
                            <a:srgbClr val="000000"/>
                          </a:solidFill>
                          <a:effectLst/>
                          <a:latin typeface="Calibri" panose="020F0502020204030204" pitchFamily="34" charset="0"/>
                        </a:rPr>
                        <a:t> 2,37,90,00,000.00 </a:t>
                      </a:r>
                    </a:p>
                  </a:txBody>
                  <a:tcPr marL="7252" marR="7252" marT="7252"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US" sz="1000" b="0" i="0" u="none" strike="noStrike">
                          <a:solidFill>
                            <a:srgbClr val="000000"/>
                          </a:solidFill>
                          <a:effectLst/>
                          <a:latin typeface="Calibri" panose="020F0502020204030204" pitchFamily="34" charset="0"/>
                        </a:rPr>
                        <a:t>Pirates of the Caribbean: Dead Mans Chest"</a:t>
                      </a:r>
                    </a:p>
                  </a:txBody>
                  <a:tcPr marL="7252" marR="7252" marT="7252"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IN" sz="1000" b="0" i="0" u="none" strike="noStrike">
                          <a:solidFill>
                            <a:srgbClr val="000000"/>
                          </a:solidFill>
                          <a:effectLst/>
                          <a:latin typeface="Calibri" panose="020F0502020204030204" pitchFamily="34" charset="0"/>
                        </a:rPr>
                        <a:t>     93,00,00,000.00 </a:t>
                      </a:r>
                    </a:p>
                  </a:txBody>
                  <a:tcPr marL="7252" marR="7252" marT="7252"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val="703012468"/>
                  </a:ext>
                </a:extLst>
              </a:tr>
              <a:tr h="249382">
                <a:tc>
                  <a:txBody>
                    <a:bodyPr/>
                    <a:lstStyle/>
                    <a:p>
                      <a:pPr algn="l" fontAlgn="b"/>
                      <a:r>
                        <a:rPr lang="en-IN" sz="1000" b="0" i="0" u="none" strike="noStrike">
                          <a:solidFill>
                            <a:srgbClr val="000000"/>
                          </a:solidFill>
                          <a:effectLst/>
                          <a:latin typeface="Calibri" panose="020F0502020204030204" pitchFamily="34" charset="0"/>
                        </a:rPr>
                        <a:t>Monsters University</a:t>
                      </a:r>
                    </a:p>
                  </a:txBody>
                  <a:tcPr marL="7252" marR="7252" marT="7252"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l" fontAlgn="b"/>
                      <a:r>
                        <a:rPr lang="en-IN" sz="1000" b="0" i="0" u="none" strike="noStrike">
                          <a:solidFill>
                            <a:srgbClr val="000000"/>
                          </a:solidFill>
                          <a:effectLst/>
                          <a:latin typeface="Calibri" panose="020F0502020204030204" pitchFamily="34" charset="0"/>
                        </a:rPr>
                        <a:t> 2,31,60,00,000.00 </a:t>
                      </a:r>
                    </a:p>
                  </a:txBody>
                  <a:tcPr marL="7252" marR="7252" marT="7252"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l" fontAlgn="b"/>
                      <a:r>
                        <a:rPr lang="en-IN" sz="1000" b="0" i="0" u="none" strike="noStrike">
                          <a:solidFill>
                            <a:srgbClr val="000000"/>
                          </a:solidFill>
                          <a:effectLst/>
                          <a:latin typeface="Calibri" panose="020F0502020204030204" pitchFamily="34" charset="0"/>
                        </a:rPr>
                        <a:t>Quantum of Solace</a:t>
                      </a:r>
                    </a:p>
                  </a:txBody>
                  <a:tcPr marL="7252" marR="7252" marT="7252"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l" fontAlgn="b"/>
                      <a:r>
                        <a:rPr lang="en-IN" sz="1000" b="0" i="0" u="none" strike="noStrike">
                          <a:solidFill>
                            <a:srgbClr val="000000"/>
                          </a:solidFill>
                          <a:effectLst/>
                          <a:latin typeface="Calibri" panose="020F0502020204030204" pitchFamily="34" charset="0"/>
                        </a:rPr>
                        <a:t>     86,70,00,000.00 </a:t>
                      </a:r>
                    </a:p>
                  </a:txBody>
                  <a:tcPr marL="7252" marR="7252" marT="7252"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extLst>
                  <a:ext uri="{0D108BD9-81ED-4DB2-BD59-A6C34878D82A}">
                    <a16:rowId xmlns:a16="http://schemas.microsoft.com/office/drawing/2014/main" val="2313379287"/>
                  </a:ext>
                </a:extLst>
              </a:tr>
              <a:tr h="249382">
                <a:tc>
                  <a:txBody>
                    <a:bodyPr/>
                    <a:lstStyle/>
                    <a:p>
                      <a:pPr algn="l" fontAlgn="b"/>
                      <a:r>
                        <a:rPr lang="en-IN" sz="1000" b="0" i="0" u="none" strike="noStrike">
                          <a:solidFill>
                            <a:srgbClr val="000000"/>
                          </a:solidFill>
                          <a:effectLst/>
                          <a:latin typeface="Calibri" panose="020F0502020204030204" pitchFamily="34" charset="0"/>
                        </a:rPr>
                        <a:t>X-Men: The Last Stand</a:t>
                      </a:r>
                    </a:p>
                  </a:txBody>
                  <a:tcPr marL="7252" marR="7252" marT="7252"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IN" sz="1000" b="0" i="0" u="none" strike="noStrike">
                          <a:solidFill>
                            <a:srgbClr val="000000"/>
                          </a:solidFill>
                          <a:effectLst/>
                          <a:latin typeface="Calibri" panose="020F0502020204030204" pitchFamily="34" charset="0"/>
                        </a:rPr>
                        <a:t> 2,25,30,00,000.00 </a:t>
                      </a:r>
                    </a:p>
                  </a:txBody>
                  <a:tcPr marL="7252" marR="7252" marT="7252"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IN" sz="1000" b="0" i="0" u="none" strike="noStrike">
                          <a:solidFill>
                            <a:srgbClr val="000000"/>
                          </a:solidFill>
                          <a:effectLst/>
                          <a:latin typeface="Calibri" panose="020F0502020204030204" pitchFamily="34" charset="0"/>
                        </a:rPr>
                        <a:t>Superman Returns</a:t>
                      </a:r>
                    </a:p>
                  </a:txBody>
                  <a:tcPr marL="7252" marR="7252" marT="7252"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IN" sz="1000" b="0" i="0" u="none" strike="noStrike">
                          <a:solidFill>
                            <a:srgbClr val="000000"/>
                          </a:solidFill>
                          <a:effectLst/>
                          <a:latin typeface="Calibri" panose="020F0502020204030204" pitchFamily="34" charset="0"/>
                        </a:rPr>
                        <a:t>     80,40,00,000.00 </a:t>
                      </a:r>
                    </a:p>
                  </a:txBody>
                  <a:tcPr marL="7252" marR="7252" marT="7252"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val="2212740438"/>
                  </a:ext>
                </a:extLst>
              </a:tr>
              <a:tr h="249382">
                <a:tc>
                  <a:txBody>
                    <a:bodyPr/>
                    <a:lstStyle/>
                    <a:p>
                      <a:pPr algn="l" fontAlgn="b"/>
                      <a:r>
                        <a:rPr lang="en-IN" sz="1000" b="0" i="0" u="none" strike="noStrike">
                          <a:solidFill>
                            <a:srgbClr val="000000"/>
                          </a:solidFill>
                          <a:effectLst/>
                          <a:latin typeface="Calibri" panose="020F0502020204030204" pitchFamily="34" charset="0"/>
                        </a:rPr>
                        <a:t>Alice in Wonderland</a:t>
                      </a:r>
                    </a:p>
                  </a:txBody>
                  <a:tcPr marL="7252" marR="7252" marT="7252"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l" fontAlgn="b"/>
                      <a:r>
                        <a:rPr lang="en-IN" sz="1000" b="0" i="0" u="none" strike="noStrike">
                          <a:solidFill>
                            <a:srgbClr val="000000"/>
                          </a:solidFill>
                          <a:effectLst/>
                          <a:latin typeface="Calibri" panose="020F0502020204030204" pitchFamily="34" charset="0"/>
                        </a:rPr>
                        <a:t> 2,19,00,00,000.00 </a:t>
                      </a:r>
                    </a:p>
                  </a:txBody>
                  <a:tcPr marL="7252" marR="7252" marT="7252"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l" fontAlgn="b"/>
                      <a:r>
                        <a:rPr lang="en-US" sz="1000" b="0" i="0" u="none" strike="noStrike">
                          <a:solidFill>
                            <a:srgbClr val="000000"/>
                          </a:solidFill>
                          <a:effectLst/>
                          <a:latin typeface="Calibri" panose="020F0502020204030204" pitchFamily="34" charset="0"/>
                        </a:rPr>
                        <a:t>Harry Potter and the Half-Blood Prince</a:t>
                      </a:r>
                    </a:p>
                  </a:txBody>
                  <a:tcPr marL="7252" marR="7252" marT="7252"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l" fontAlgn="b"/>
                      <a:r>
                        <a:rPr lang="en-IN" sz="1000" b="0" i="0" u="none" strike="noStrike">
                          <a:solidFill>
                            <a:srgbClr val="000000"/>
                          </a:solidFill>
                          <a:effectLst/>
                          <a:latin typeface="Calibri" panose="020F0502020204030204" pitchFamily="34" charset="0"/>
                        </a:rPr>
                        <a:t>     74,10,00,000.00 </a:t>
                      </a:r>
                    </a:p>
                  </a:txBody>
                  <a:tcPr marL="7252" marR="7252" marT="7252"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extLst>
                  <a:ext uri="{0D108BD9-81ED-4DB2-BD59-A6C34878D82A}">
                    <a16:rowId xmlns:a16="http://schemas.microsoft.com/office/drawing/2014/main" val="1005182591"/>
                  </a:ext>
                </a:extLst>
              </a:tr>
              <a:tr h="249382">
                <a:tc>
                  <a:txBody>
                    <a:bodyPr/>
                    <a:lstStyle/>
                    <a:p>
                      <a:pPr algn="l" fontAlgn="b"/>
                      <a:r>
                        <a:rPr lang="en-IN" sz="1000" b="0" i="0" u="none" strike="noStrike">
                          <a:solidFill>
                            <a:srgbClr val="000000"/>
                          </a:solidFill>
                          <a:effectLst/>
                          <a:latin typeface="Calibri" panose="020F0502020204030204" pitchFamily="34" charset="0"/>
                        </a:rPr>
                        <a:t>Iron Man 3</a:t>
                      </a:r>
                    </a:p>
                  </a:txBody>
                  <a:tcPr marL="7252" marR="7252" marT="7252"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IN" sz="1000" b="0" i="0" u="none" strike="noStrike">
                          <a:solidFill>
                            <a:srgbClr val="000000"/>
                          </a:solidFill>
                          <a:effectLst/>
                          <a:latin typeface="Calibri" panose="020F0502020204030204" pitchFamily="34" charset="0"/>
                        </a:rPr>
                        <a:t> 2,12,70,00,000.00 </a:t>
                      </a:r>
                    </a:p>
                  </a:txBody>
                  <a:tcPr marL="7252" marR="7252" marT="7252"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IN" sz="1000" b="0" i="0" u="none" strike="noStrike">
                          <a:solidFill>
                            <a:srgbClr val="000000"/>
                          </a:solidFill>
                          <a:effectLst/>
                          <a:latin typeface="Calibri" panose="020F0502020204030204" pitchFamily="34" charset="0"/>
                        </a:rPr>
                        <a:t>Avengers: Age of Ultron</a:t>
                      </a:r>
                    </a:p>
                  </a:txBody>
                  <a:tcPr marL="7252" marR="7252" marT="7252"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IN" sz="1000" b="0" i="0" u="none" strike="noStrike">
                          <a:solidFill>
                            <a:srgbClr val="000000"/>
                          </a:solidFill>
                          <a:effectLst/>
                          <a:latin typeface="Calibri" panose="020F0502020204030204" pitchFamily="34" charset="0"/>
                        </a:rPr>
                        <a:t>     67,80,00,000.00 </a:t>
                      </a:r>
                    </a:p>
                  </a:txBody>
                  <a:tcPr marL="7252" marR="7252" marT="7252"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val="1678943294"/>
                  </a:ext>
                </a:extLst>
              </a:tr>
              <a:tr h="249382">
                <a:tc>
                  <a:txBody>
                    <a:bodyPr/>
                    <a:lstStyle/>
                    <a:p>
                      <a:pPr algn="l" fontAlgn="b"/>
                      <a:r>
                        <a:rPr lang="en-IN" sz="1000" b="0" i="0" u="none" strike="noStrike">
                          <a:solidFill>
                            <a:srgbClr val="000000"/>
                          </a:solidFill>
                          <a:effectLst/>
                          <a:latin typeface="Calibri" panose="020F0502020204030204" pitchFamily="34" charset="0"/>
                        </a:rPr>
                        <a:t>Spider-Man 2</a:t>
                      </a:r>
                    </a:p>
                  </a:txBody>
                  <a:tcPr marL="7252" marR="7252" marT="7252"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l" fontAlgn="b"/>
                      <a:r>
                        <a:rPr lang="en-IN" sz="1000" b="0" i="0" u="none" strike="noStrike">
                          <a:solidFill>
                            <a:srgbClr val="000000"/>
                          </a:solidFill>
                          <a:effectLst/>
                          <a:latin typeface="Calibri" panose="020F0502020204030204" pitchFamily="34" charset="0"/>
                        </a:rPr>
                        <a:t> 2,06,40,00,000.00 </a:t>
                      </a:r>
                    </a:p>
                  </a:txBody>
                  <a:tcPr marL="7252" marR="7252" marT="7252"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l" fontAlgn="b"/>
                      <a:r>
                        <a:rPr lang="en-IN" sz="1000" b="0" i="0" u="none" strike="noStrike">
                          <a:solidFill>
                            <a:srgbClr val="000000"/>
                          </a:solidFill>
                          <a:effectLst/>
                          <a:latin typeface="Calibri" panose="020F0502020204030204" pitchFamily="34" charset="0"/>
                        </a:rPr>
                        <a:t>Tangled</a:t>
                      </a:r>
                    </a:p>
                  </a:txBody>
                  <a:tcPr marL="7252" marR="7252" marT="7252"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l" fontAlgn="b"/>
                      <a:r>
                        <a:rPr lang="en-IN" sz="1000" b="0" i="0" u="none" strike="noStrike">
                          <a:solidFill>
                            <a:srgbClr val="000000"/>
                          </a:solidFill>
                          <a:effectLst/>
                          <a:latin typeface="Calibri" panose="020F0502020204030204" pitchFamily="34" charset="0"/>
                        </a:rPr>
                        <a:t>     61,50,00,000.00 </a:t>
                      </a:r>
                    </a:p>
                  </a:txBody>
                  <a:tcPr marL="7252" marR="7252" marT="7252"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extLst>
                  <a:ext uri="{0D108BD9-81ED-4DB2-BD59-A6C34878D82A}">
                    <a16:rowId xmlns:a16="http://schemas.microsoft.com/office/drawing/2014/main" val="1658368943"/>
                  </a:ext>
                </a:extLst>
              </a:tr>
              <a:tr h="249382">
                <a:tc>
                  <a:txBody>
                    <a:bodyPr/>
                    <a:lstStyle/>
                    <a:p>
                      <a:pPr algn="l" fontAlgn="b"/>
                      <a:r>
                        <a:rPr lang="en-IN" sz="1000" b="0" i="0" u="none" strike="noStrike">
                          <a:solidFill>
                            <a:srgbClr val="000000"/>
                          </a:solidFill>
                          <a:effectLst/>
                          <a:latin typeface="Calibri" panose="020F0502020204030204" pitchFamily="34" charset="0"/>
                        </a:rPr>
                        <a:t>Skyfall</a:t>
                      </a:r>
                    </a:p>
                  </a:txBody>
                  <a:tcPr marL="7252" marR="7252" marT="7252"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IN" sz="1000" b="0" i="0" u="none" strike="noStrike">
                          <a:solidFill>
                            <a:srgbClr val="000000"/>
                          </a:solidFill>
                          <a:effectLst/>
                          <a:latin typeface="Calibri" panose="020F0502020204030204" pitchFamily="34" charset="0"/>
                        </a:rPr>
                        <a:t> 2,00,10,00,000.00 </a:t>
                      </a:r>
                    </a:p>
                  </a:txBody>
                  <a:tcPr marL="7252" marR="7252" marT="7252"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IN" sz="1000" b="0" i="0" u="none" strike="noStrike">
                          <a:solidFill>
                            <a:srgbClr val="000000"/>
                          </a:solidFill>
                          <a:effectLst/>
                          <a:latin typeface="Calibri" panose="020F0502020204030204" pitchFamily="34" charset="0"/>
                        </a:rPr>
                        <a:t>Spider-Man 3</a:t>
                      </a:r>
                    </a:p>
                  </a:txBody>
                  <a:tcPr marL="7252" marR="7252" marT="7252"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IN" sz="1000" b="0" i="0" u="none" strike="noStrike">
                          <a:solidFill>
                            <a:srgbClr val="000000"/>
                          </a:solidFill>
                          <a:effectLst/>
                          <a:latin typeface="Calibri" panose="020F0502020204030204" pitchFamily="34" charset="0"/>
                        </a:rPr>
                        <a:t>     55,20,00,000.00 </a:t>
                      </a:r>
                    </a:p>
                  </a:txBody>
                  <a:tcPr marL="7252" marR="7252" marT="7252"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val="2687201320"/>
                  </a:ext>
                </a:extLst>
              </a:tr>
              <a:tr h="249382">
                <a:tc>
                  <a:txBody>
                    <a:bodyPr/>
                    <a:lstStyle/>
                    <a:p>
                      <a:pPr algn="l" fontAlgn="b"/>
                      <a:r>
                        <a:rPr lang="en-IN" sz="1000" b="0" i="0" u="none" strike="noStrike">
                          <a:solidFill>
                            <a:srgbClr val="000000"/>
                          </a:solidFill>
                          <a:effectLst/>
                          <a:latin typeface="Calibri" panose="020F0502020204030204" pitchFamily="34" charset="0"/>
                        </a:rPr>
                        <a:t>Jurassic World</a:t>
                      </a:r>
                    </a:p>
                  </a:txBody>
                  <a:tcPr marL="7252" marR="7252" marT="7252"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l" fontAlgn="b"/>
                      <a:r>
                        <a:rPr lang="en-IN" sz="1000" b="0" i="0" u="none" strike="noStrike">
                          <a:solidFill>
                            <a:srgbClr val="000000"/>
                          </a:solidFill>
                          <a:effectLst/>
                          <a:latin typeface="Calibri" panose="020F0502020204030204" pitchFamily="34" charset="0"/>
                        </a:rPr>
                        <a:t> 1,93,80,00,000.00 </a:t>
                      </a:r>
                    </a:p>
                  </a:txBody>
                  <a:tcPr marL="7252" marR="7252" marT="7252"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l" fontAlgn="b"/>
                      <a:r>
                        <a:rPr lang="en-IN" sz="1000" b="0" i="0" u="none" strike="noStrike">
                          <a:solidFill>
                            <a:srgbClr val="000000"/>
                          </a:solidFill>
                          <a:effectLst/>
                          <a:latin typeface="Calibri" panose="020F0502020204030204" pitchFamily="34" charset="0"/>
                        </a:rPr>
                        <a:t>John Carter</a:t>
                      </a:r>
                    </a:p>
                  </a:txBody>
                  <a:tcPr marL="7252" marR="7252" marT="7252"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l" fontAlgn="b"/>
                      <a:r>
                        <a:rPr lang="en-IN" sz="1000" b="0" i="0" u="none" strike="noStrike">
                          <a:solidFill>
                            <a:srgbClr val="000000"/>
                          </a:solidFill>
                          <a:effectLst/>
                          <a:latin typeface="Calibri" panose="020F0502020204030204" pitchFamily="34" charset="0"/>
                        </a:rPr>
                        <a:t>     48,90,00,000.00 </a:t>
                      </a:r>
                    </a:p>
                  </a:txBody>
                  <a:tcPr marL="7252" marR="7252" marT="7252"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extLst>
                  <a:ext uri="{0D108BD9-81ED-4DB2-BD59-A6C34878D82A}">
                    <a16:rowId xmlns:a16="http://schemas.microsoft.com/office/drawing/2014/main" val="3040640281"/>
                  </a:ext>
                </a:extLst>
              </a:tr>
              <a:tr h="249382">
                <a:tc>
                  <a:txBody>
                    <a:bodyPr/>
                    <a:lstStyle/>
                    <a:p>
                      <a:pPr algn="l" fontAlgn="b"/>
                      <a:r>
                        <a:rPr lang="en-IN" sz="1000" b="0" i="0" u="none" strike="noStrike">
                          <a:solidFill>
                            <a:srgbClr val="000000"/>
                          </a:solidFill>
                          <a:effectLst/>
                          <a:latin typeface="Calibri" panose="020F0502020204030204" pitchFamily="34" charset="0"/>
                        </a:rPr>
                        <a:t>Battleship</a:t>
                      </a:r>
                    </a:p>
                  </a:txBody>
                  <a:tcPr marL="7252" marR="7252" marT="7252"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IN" sz="1000" b="0" i="0" u="none" strike="noStrike">
                          <a:solidFill>
                            <a:srgbClr val="000000"/>
                          </a:solidFill>
                          <a:effectLst/>
                          <a:latin typeface="Calibri" panose="020F0502020204030204" pitchFamily="34" charset="0"/>
                        </a:rPr>
                        <a:t> 1,87,50,00,000.00 </a:t>
                      </a:r>
                    </a:p>
                  </a:txBody>
                  <a:tcPr marL="7252" marR="7252" marT="7252"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IN" sz="1000" b="0" i="0" u="none" strike="noStrike">
                          <a:solidFill>
                            <a:srgbClr val="000000"/>
                          </a:solidFill>
                          <a:effectLst/>
                          <a:latin typeface="Calibri" panose="020F0502020204030204" pitchFamily="34" charset="0"/>
                        </a:rPr>
                        <a:t>The Dark Knight Rises</a:t>
                      </a:r>
                    </a:p>
                  </a:txBody>
                  <a:tcPr marL="7252" marR="7252" marT="7252"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IN" sz="1000" b="0" i="0" u="none" strike="noStrike">
                          <a:solidFill>
                            <a:srgbClr val="000000"/>
                          </a:solidFill>
                          <a:effectLst/>
                          <a:latin typeface="Calibri" panose="020F0502020204030204" pitchFamily="34" charset="0"/>
                        </a:rPr>
                        <a:t>     42,60,00,000.00 </a:t>
                      </a:r>
                    </a:p>
                  </a:txBody>
                  <a:tcPr marL="7252" marR="7252" marT="7252"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val="2972909288"/>
                  </a:ext>
                </a:extLst>
              </a:tr>
              <a:tr h="249382">
                <a:tc>
                  <a:txBody>
                    <a:bodyPr/>
                    <a:lstStyle/>
                    <a:p>
                      <a:pPr algn="l" fontAlgn="b"/>
                      <a:r>
                        <a:rPr lang="en-IN" sz="1000" b="0" i="0" u="none" strike="noStrike">
                          <a:solidFill>
                            <a:srgbClr val="000000"/>
                          </a:solidFill>
                          <a:effectLst/>
                          <a:latin typeface="Calibri" panose="020F0502020204030204" pitchFamily="34" charset="0"/>
                        </a:rPr>
                        <a:t>Captain America: Civil War</a:t>
                      </a:r>
                    </a:p>
                  </a:txBody>
                  <a:tcPr marL="7252" marR="7252" marT="7252"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l" fontAlgn="b"/>
                      <a:r>
                        <a:rPr lang="en-IN" sz="1000" b="0" i="0" u="none" strike="noStrike">
                          <a:solidFill>
                            <a:srgbClr val="000000"/>
                          </a:solidFill>
                          <a:effectLst/>
                          <a:latin typeface="Calibri" panose="020F0502020204030204" pitchFamily="34" charset="0"/>
                        </a:rPr>
                        <a:t> 1,81,20,00,000.00 </a:t>
                      </a:r>
                    </a:p>
                  </a:txBody>
                  <a:tcPr marL="7252" marR="7252" marT="7252"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l" fontAlgn="b"/>
                      <a:r>
                        <a:rPr lang="en-IN" sz="1000" b="0" i="0" u="none" strike="noStrike">
                          <a:solidFill>
                            <a:srgbClr val="000000"/>
                          </a:solidFill>
                          <a:effectLst/>
                          <a:latin typeface="Calibri" panose="020F0502020204030204" pitchFamily="34" charset="0"/>
                        </a:rPr>
                        <a:t>Spectre</a:t>
                      </a:r>
                    </a:p>
                  </a:txBody>
                  <a:tcPr marL="7252" marR="7252" marT="7252"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l" fontAlgn="b"/>
                      <a:r>
                        <a:rPr lang="en-IN" sz="1000" b="0" i="0" u="none" strike="noStrike">
                          <a:solidFill>
                            <a:srgbClr val="000000"/>
                          </a:solidFill>
                          <a:effectLst/>
                          <a:latin typeface="Calibri" panose="020F0502020204030204" pitchFamily="34" charset="0"/>
                        </a:rPr>
                        <a:t>     36,30,00,000.00 </a:t>
                      </a:r>
                    </a:p>
                  </a:txBody>
                  <a:tcPr marL="7252" marR="7252" marT="7252"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extLst>
                  <a:ext uri="{0D108BD9-81ED-4DB2-BD59-A6C34878D82A}">
                    <a16:rowId xmlns:a16="http://schemas.microsoft.com/office/drawing/2014/main" val="2368888451"/>
                  </a:ext>
                </a:extLst>
              </a:tr>
              <a:tr h="249382">
                <a:tc>
                  <a:txBody>
                    <a:bodyPr/>
                    <a:lstStyle/>
                    <a:p>
                      <a:pPr algn="l" fontAlgn="b"/>
                      <a:r>
                        <a:rPr lang="en-IN" sz="1000" b="0" i="0" u="none" strike="noStrike">
                          <a:solidFill>
                            <a:srgbClr val="000000"/>
                          </a:solidFill>
                          <a:effectLst/>
                          <a:latin typeface="Calibri" panose="020F0502020204030204" pitchFamily="34" charset="0"/>
                        </a:rPr>
                        <a:t>Titanic</a:t>
                      </a:r>
                    </a:p>
                  </a:txBody>
                  <a:tcPr marL="7252" marR="7252" marT="7252"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IN" sz="1000" b="0" i="0" u="none" strike="noStrike">
                          <a:solidFill>
                            <a:srgbClr val="000000"/>
                          </a:solidFill>
                          <a:effectLst/>
                          <a:latin typeface="Calibri" panose="020F0502020204030204" pitchFamily="34" charset="0"/>
                        </a:rPr>
                        <a:t> 1,74,90,00,000.00 </a:t>
                      </a:r>
                    </a:p>
                  </a:txBody>
                  <a:tcPr marL="7252" marR="7252" marT="7252"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US" sz="1000" b="0" i="0" u="none" strike="noStrike">
                          <a:solidFill>
                            <a:srgbClr val="000000"/>
                          </a:solidFill>
                          <a:effectLst/>
                          <a:latin typeface="Calibri" panose="020F0502020204030204" pitchFamily="34" charset="0"/>
                        </a:rPr>
                        <a:t>Pirates of the Caribbean: At Worlds End"</a:t>
                      </a:r>
                    </a:p>
                  </a:txBody>
                  <a:tcPr marL="7252" marR="7252" marT="7252"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IN" sz="1000" b="0" i="0" u="none" strike="noStrike">
                          <a:solidFill>
                            <a:srgbClr val="000000"/>
                          </a:solidFill>
                          <a:effectLst/>
                          <a:latin typeface="Calibri" panose="020F0502020204030204" pitchFamily="34" charset="0"/>
                        </a:rPr>
                        <a:t>     30,00,00,000.00 </a:t>
                      </a:r>
                    </a:p>
                  </a:txBody>
                  <a:tcPr marL="7252" marR="7252" marT="7252"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val="1762370998"/>
                  </a:ext>
                </a:extLst>
              </a:tr>
              <a:tr h="249382">
                <a:tc>
                  <a:txBody>
                    <a:bodyPr/>
                    <a:lstStyle/>
                    <a:p>
                      <a:pPr algn="l" fontAlgn="b"/>
                      <a:endParaRPr lang="en-IN" sz="1000" b="0" i="0" u="none" strike="noStrike">
                        <a:solidFill>
                          <a:srgbClr val="000000"/>
                        </a:solidFill>
                        <a:effectLst/>
                        <a:latin typeface="Calibri" panose="020F0502020204030204" pitchFamily="34" charset="0"/>
                      </a:endParaRPr>
                    </a:p>
                  </a:txBody>
                  <a:tcPr marL="7252" marR="7252" marT="7252"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7252" marR="7252" marT="7252"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l" fontAlgn="b"/>
                      <a:r>
                        <a:rPr lang="en-IN" sz="1000" b="0" i="0" u="none" strike="noStrike">
                          <a:solidFill>
                            <a:srgbClr val="000000"/>
                          </a:solidFill>
                          <a:effectLst/>
                          <a:latin typeface="Calibri" panose="020F0502020204030204" pitchFamily="34" charset="0"/>
                        </a:rPr>
                        <a:t>Avatar</a:t>
                      </a:r>
                    </a:p>
                  </a:txBody>
                  <a:tcPr marL="7252" marR="7252" marT="7252"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l" fontAlgn="b"/>
                      <a:r>
                        <a:rPr lang="en-IN" sz="1000" b="0" i="0" u="none" strike="noStrike" dirty="0">
                          <a:solidFill>
                            <a:srgbClr val="000000"/>
                          </a:solidFill>
                          <a:effectLst/>
                          <a:latin typeface="Calibri" panose="020F0502020204030204" pitchFamily="34" charset="0"/>
                        </a:rPr>
                        <a:t>     23,70,00,000.00 </a:t>
                      </a:r>
                    </a:p>
                  </a:txBody>
                  <a:tcPr marL="7252" marR="7252" marT="7252"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extLst>
                  <a:ext uri="{0D108BD9-81ED-4DB2-BD59-A6C34878D82A}">
                    <a16:rowId xmlns:a16="http://schemas.microsoft.com/office/drawing/2014/main" val="4178136318"/>
                  </a:ext>
                </a:extLst>
              </a:tr>
            </a:tbl>
          </a:graphicData>
        </a:graphic>
      </p:graphicFrame>
    </p:spTree>
    <p:extLst>
      <p:ext uri="{BB962C8B-B14F-4D97-AF65-F5344CB8AC3E}">
        <p14:creationId xmlns:p14="http://schemas.microsoft.com/office/powerpoint/2010/main" val="3482487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200DDEE-7B7C-9B02-AEE1-18A8DAB53397}"/>
              </a:ext>
            </a:extLst>
          </p:cNvPr>
          <p:cNvSpPr>
            <a:spLocks noGrp="1"/>
          </p:cNvSpPr>
          <p:nvPr>
            <p:ph idx="1"/>
          </p:nvPr>
        </p:nvSpPr>
        <p:spPr>
          <a:xfrm>
            <a:off x="838200" y="1172307"/>
            <a:ext cx="11098876" cy="5004655"/>
          </a:xfrm>
        </p:spPr>
        <p:txBody>
          <a:bodyPr>
            <a:normAutofit/>
          </a:bodyPr>
          <a:lstStyle/>
          <a:p>
            <a:pPr marL="0" indent="0">
              <a:buNone/>
            </a:pPr>
            <a:r>
              <a:rPr lang="en-US" sz="1600" b="1" dirty="0">
                <a:latin typeface="Calibri" panose="020F0502020204030204" pitchFamily="34" charset="0"/>
                <a:ea typeface="Calibri" panose="020F0502020204030204" pitchFamily="34" charset="0"/>
                <a:cs typeface="Calibri" panose="020F0502020204030204" pitchFamily="34" charset="0"/>
              </a:rPr>
              <a:t>Top Budgeted Films:</a:t>
            </a:r>
            <a:endParaRPr lang="en-US" sz="1600" dirty="0">
              <a:latin typeface="Calibri" panose="020F0502020204030204" pitchFamily="34" charset="0"/>
              <a:ea typeface="Calibri" panose="020F0502020204030204" pitchFamily="34" charset="0"/>
              <a:cs typeface="Calibri" panose="020F0502020204030204" pitchFamily="34" charset="0"/>
            </a:endParaRPr>
          </a:p>
          <a:p>
            <a:pPr>
              <a:buFont typeface="Arial" panose="020B0604020202020204" pitchFamily="34" charset="0"/>
              <a:buChar char="•"/>
            </a:pPr>
            <a:r>
              <a:rPr lang="en-US" sz="1600" b="1" dirty="0">
                <a:latin typeface="Calibri" panose="020F0502020204030204" pitchFamily="34" charset="0"/>
                <a:ea typeface="Calibri" panose="020F0502020204030204" pitchFamily="34" charset="0"/>
                <a:cs typeface="Calibri" panose="020F0502020204030204" pitchFamily="34" charset="0"/>
              </a:rPr>
              <a:t>Prince of Persia: The Sands of Time</a:t>
            </a:r>
            <a:r>
              <a:rPr lang="en-US" sz="1600" dirty="0">
                <a:latin typeface="Calibri" panose="020F0502020204030204" pitchFamily="34" charset="0"/>
                <a:ea typeface="Calibri" panose="020F0502020204030204" pitchFamily="34" charset="0"/>
                <a:cs typeface="Calibri" panose="020F0502020204030204" pitchFamily="34" charset="0"/>
              </a:rPr>
              <a:t> leads with a budget of </a:t>
            </a:r>
            <a:r>
              <a:rPr lang="en-US" sz="1600" b="1" dirty="0">
                <a:latin typeface="Calibri" panose="020F0502020204030204" pitchFamily="34" charset="0"/>
                <a:ea typeface="Calibri" panose="020F0502020204030204" pitchFamily="34" charset="0"/>
                <a:cs typeface="Calibri" panose="020F0502020204030204" pitchFamily="34" charset="0"/>
              </a:rPr>
              <a:t>₹3,13.50 billion</a:t>
            </a:r>
            <a:r>
              <a:rPr lang="en-US" sz="1600" dirty="0">
                <a:latin typeface="Calibri" panose="020F0502020204030204" pitchFamily="34" charset="0"/>
                <a:ea typeface="Calibri" panose="020F0502020204030204" pitchFamily="34" charset="0"/>
                <a:cs typeface="Calibri" panose="020F0502020204030204" pitchFamily="34" charset="0"/>
              </a:rPr>
              <a:t>, the highest among all films in the dataset.</a:t>
            </a:r>
          </a:p>
          <a:p>
            <a:pPr>
              <a:buFont typeface="Arial" panose="020B0604020202020204" pitchFamily="34" charset="0"/>
              <a:buChar char="•"/>
            </a:pPr>
            <a:r>
              <a:rPr lang="en-US" sz="1600" b="1" dirty="0">
                <a:latin typeface="Calibri" panose="020F0502020204030204" pitchFamily="34" charset="0"/>
                <a:ea typeface="Calibri" panose="020F0502020204030204" pitchFamily="34" charset="0"/>
                <a:cs typeface="Calibri" panose="020F0502020204030204" pitchFamily="34" charset="0"/>
              </a:rPr>
              <a:t>King Kong</a:t>
            </a:r>
            <a:r>
              <a:rPr lang="en-US" sz="1600" dirty="0">
                <a:latin typeface="Calibri" panose="020F0502020204030204" pitchFamily="34" charset="0"/>
                <a:ea typeface="Calibri" panose="020F0502020204030204" pitchFamily="34" charset="0"/>
                <a:cs typeface="Calibri" panose="020F0502020204030204" pitchFamily="34" charset="0"/>
              </a:rPr>
              <a:t> follows with a substantial budget of </a:t>
            </a:r>
            <a:r>
              <a:rPr lang="en-US" sz="1600" b="1" dirty="0">
                <a:latin typeface="Calibri" panose="020F0502020204030204" pitchFamily="34" charset="0"/>
                <a:ea typeface="Calibri" panose="020F0502020204030204" pitchFamily="34" charset="0"/>
                <a:cs typeface="Calibri" panose="020F0502020204030204" pitchFamily="34" charset="0"/>
              </a:rPr>
              <a:t>₹1.68 billion</a:t>
            </a:r>
            <a:r>
              <a:rPr lang="en-US" sz="1600" dirty="0">
                <a:latin typeface="Calibri" panose="020F0502020204030204" pitchFamily="34" charset="0"/>
                <a:ea typeface="Calibri" panose="020F0502020204030204" pitchFamily="34" charset="0"/>
                <a:cs typeface="Calibri" panose="020F0502020204030204" pitchFamily="34" charset="0"/>
              </a:rPr>
              <a:t>, almost half the budget of the leading film.</a:t>
            </a:r>
          </a:p>
          <a:p>
            <a:pPr>
              <a:buFont typeface="Arial" panose="020B0604020202020204" pitchFamily="34" charset="0"/>
              <a:buChar char="•"/>
            </a:pPr>
            <a:r>
              <a:rPr lang="en-US" sz="1600" dirty="0">
                <a:latin typeface="Calibri" panose="020F0502020204030204" pitchFamily="34" charset="0"/>
                <a:ea typeface="Calibri" panose="020F0502020204030204" pitchFamily="34" charset="0"/>
                <a:cs typeface="Calibri" panose="020F0502020204030204" pitchFamily="34" charset="0"/>
              </a:rPr>
              <a:t>Films such as </a:t>
            </a:r>
            <a:r>
              <a:rPr lang="en-US" sz="1600" b="1" dirty="0">
                <a:latin typeface="Calibri" panose="020F0502020204030204" pitchFamily="34" charset="0"/>
                <a:ea typeface="Calibri" panose="020F0502020204030204" pitchFamily="34" charset="0"/>
                <a:cs typeface="Calibri" panose="020F0502020204030204" pitchFamily="34" charset="0"/>
              </a:rPr>
              <a:t>The Great Gatsby</a:t>
            </a:r>
            <a:r>
              <a:rPr lang="en-US" sz="1600" dirty="0">
                <a:latin typeface="Calibri" panose="020F0502020204030204" pitchFamily="34" charset="0"/>
                <a:ea typeface="Calibri" panose="020F0502020204030204" pitchFamily="34" charset="0"/>
                <a:cs typeface="Calibri" panose="020F0502020204030204" pitchFamily="34" charset="0"/>
              </a:rPr>
              <a:t> (₹3.07 billion), </a:t>
            </a:r>
            <a:r>
              <a:rPr lang="en-US" sz="1600" b="1" dirty="0">
                <a:latin typeface="Calibri" panose="020F0502020204030204" pitchFamily="34" charset="0"/>
                <a:ea typeface="Calibri" panose="020F0502020204030204" pitchFamily="34" charset="0"/>
                <a:cs typeface="Calibri" panose="020F0502020204030204" pitchFamily="34" charset="0"/>
              </a:rPr>
              <a:t>Star Trek Into Darkness</a:t>
            </a:r>
            <a:r>
              <a:rPr lang="en-US" sz="1600" dirty="0">
                <a:latin typeface="Calibri" panose="020F0502020204030204" pitchFamily="34" charset="0"/>
                <a:ea typeface="Calibri" panose="020F0502020204030204" pitchFamily="34" charset="0"/>
                <a:cs typeface="Calibri" panose="020F0502020204030204" pitchFamily="34" charset="0"/>
              </a:rPr>
              <a:t> (₹3.00 billion), and </a:t>
            </a:r>
            <a:r>
              <a:rPr lang="en-US" sz="1600" b="1" dirty="0">
                <a:latin typeface="Calibri" panose="020F0502020204030204" pitchFamily="34" charset="0"/>
                <a:ea typeface="Calibri" panose="020F0502020204030204" pitchFamily="34" charset="0"/>
                <a:cs typeface="Calibri" panose="020F0502020204030204" pitchFamily="34" charset="0"/>
              </a:rPr>
              <a:t>World War Z</a:t>
            </a:r>
            <a:r>
              <a:rPr lang="en-US" sz="1600" dirty="0">
                <a:latin typeface="Calibri" panose="020F0502020204030204" pitchFamily="34" charset="0"/>
                <a:ea typeface="Calibri" panose="020F0502020204030204" pitchFamily="34" charset="0"/>
                <a:cs typeface="Calibri" panose="020F0502020204030204" pitchFamily="34" charset="0"/>
              </a:rPr>
              <a:t> (₹2.94 billion) also fall within the top budget range, indicating large-scale productions.</a:t>
            </a:r>
          </a:p>
          <a:p>
            <a:pPr marL="0" indent="0">
              <a:buNone/>
            </a:pPr>
            <a:r>
              <a:rPr lang="en-IN" sz="1600" b="1" dirty="0">
                <a:latin typeface="Calibri" panose="020F0502020204030204" pitchFamily="34" charset="0"/>
                <a:ea typeface="Calibri" panose="020F0502020204030204" pitchFamily="34" charset="0"/>
                <a:cs typeface="Calibri" panose="020F0502020204030204" pitchFamily="34" charset="0"/>
              </a:rPr>
              <a:t>High-Budget Blockbusters:</a:t>
            </a:r>
            <a:endParaRPr lang="en-US" sz="1600" b="1" dirty="0">
              <a:latin typeface="Calibri" panose="020F0502020204030204" pitchFamily="34" charset="0"/>
              <a:ea typeface="Calibri" panose="020F0502020204030204" pitchFamily="34" charset="0"/>
              <a:cs typeface="Calibri" panose="020F0502020204030204" pitchFamily="34" charset="0"/>
            </a:endParaRPr>
          </a:p>
          <a:p>
            <a:pPr>
              <a:buFont typeface="Arial" panose="020B0604020202020204" pitchFamily="34" charset="0"/>
              <a:buChar char="•"/>
            </a:pPr>
            <a:r>
              <a:rPr lang="en-US" sz="1600" dirty="0">
                <a:latin typeface="Calibri" panose="020F0502020204030204" pitchFamily="34" charset="0"/>
                <a:ea typeface="Calibri" panose="020F0502020204030204" pitchFamily="34" charset="0"/>
                <a:cs typeface="Calibri" panose="020F0502020204030204" pitchFamily="34" charset="0"/>
              </a:rPr>
              <a:t>Action, adventure, and superhero films generally feature the highest production budgets. For instance, </a:t>
            </a:r>
            <a:r>
              <a:rPr lang="en-US" sz="1600" b="1" dirty="0">
                <a:latin typeface="Calibri" panose="020F0502020204030204" pitchFamily="34" charset="0"/>
                <a:ea typeface="Calibri" panose="020F0502020204030204" pitchFamily="34" charset="0"/>
                <a:cs typeface="Calibri" panose="020F0502020204030204" pitchFamily="34" charset="0"/>
              </a:rPr>
              <a:t>Furious 7</a:t>
            </a:r>
            <a:r>
              <a:rPr lang="en-US" sz="1600" dirty="0">
                <a:latin typeface="Calibri" panose="020F0502020204030204" pitchFamily="34" charset="0"/>
                <a:ea typeface="Calibri" panose="020F0502020204030204" pitchFamily="34" charset="0"/>
                <a:cs typeface="Calibri" panose="020F0502020204030204" pitchFamily="34" charset="0"/>
              </a:rPr>
              <a:t> (₹2.88 billion), </a:t>
            </a:r>
            <a:r>
              <a:rPr lang="en-US" sz="1600" b="1" dirty="0">
                <a:latin typeface="Calibri" panose="020F0502020204030204" pitchFamily="34" charset="0"/>
                <a:ea typeface="Calibri" panose="020F0502020204030204" pitchFamily="34" charset="0"/>
                <a:cs typeface="Calibri" panose="020F0502020204030204" pitchFamily="34" charset="0"/>
              </a:rPr>
              <a:t>Terminator Salvation</a:t>
            </a:r>
            <a:r>
              <a:rPr lang="en-US" sz="1600" dirty="0">
                <a:latin typeface="Calibri" panose="020F0502020204030204" pitchFamily="34" charset="0"/>
                <a:ea typeface="Calibri" panose="020F0502020204030204" pitchFamily="34" charset="0"/>
                <a:cs typeface="Calibri" panose="020F0502020204030204" pitchFamily="34" charset="0"/>
              </a:rPr>
              <a:t> (₹2.82 billion), and </a:t>
            </a:r>
            <a:r>
              <a:rPr lang="en-US" sz="1600" b="1" dirty="0">
                <a:latin typeface="Calibri" panose="020F0502020204030204" pitchFamily="34" charset="0"/>
                <a:ea typeface="Calibri" panose="020F0502020204030204" pitchFamily="34" charset="0"/>
                <a:cs typeface="Calibri" panose="020F0502020204030204" pitchFamily="34" charset="0"/>
              </a:rPr>
              <a:t>Transformers</a:t>
            </a:r>
            <a:r>
              <a:rPr lang="en-US" sz="1600" dirty="0">
                <a:latin typeface="Calibri" panose="020F0502020204030204" pitchFamily="34" charset="0"/>
                <a:ea typeface="Calibri" panose="020F0502020204030204" pitchFamily="34" charset="0"/>
                <a:cs typeface="Calibri" panose="020F0502020204030204" pitchFamily="34" charset="0"/>
              </a:rPr>
              <a:t> series (</a:t>
            </a:r>
            <a:r>
              <a:rPr lang="en-US" sz="1600" b="1" dirty="0">
                <a:latin typeface="Calibri" panose="020F0502020204030204" pitchFamily="34" charset="0"/>
                <a:ea typeface="Calibri" panose="020F0502020204030204" pitchFamily="34" charset="0"/>
                <a:cs typeface="Calibri" panose="020F0502020204030204" pitchFamily="34" charset="0"/>
              </a:rPr>
              <a:t>Age of Extinction</a:t>
            </a:r>
            <a:r>
              <a:rPr lang="en-US" sz="1600" dirty="0">
                <a:latin typeface="Calibri" panose="020F0502020204030204" pitchFamily="34" charset="0"/>
                <a:ea typeface="Calibri" panose="020F0502020204030204" pitchFamily="34" charset="0"/>
                <a:cs typeface="Calibri" panose="020F0502020204030204" pitchFamily="34" charset="0"/>
              </a:rPr>
              <a:t> ₹2.44 billion, </a:t>
            </a:r>
            <a:r>
              <a:rPr lang="en-US" sz="1600" b="1" dirty="0">
                <a:latin typeface="Calibri" panose="020F0502020204030204" pitchFamily="34" charset="0"/>
                <a:ea typeface="Calibri" panose="020F0502020204030204" pitchFamily="34" charset="0"/>
                <a:cs typeface="Calibri" panose="020F0502020204030204" pitchFamily="34" charset="0"/>
              </a:rPr>
              <a:t>Revenge of the Fallen</a:t>
            </a:r>
            <a:r>
              <a:rPr lang="en-US" sz="1600" dirty="0">
                <a:latin typeface="Calibri" panose="020F0502020204030204" pitchFamily="34" charset="0"/>
                <a:ea typeface="Calibri" panose="020F0502020204030204" pitchFamily="34" charset="0"/>
                <a:cs typeface="Calibri" panose="020F0502020204030204" pitchFamily="34" charset="0"/>
              </a:rPr>
              <a:t> ₹2.37 billion) reflect this trend.</a:t>
            </a:r>
          </a:p>
          <a:p>
            <a:pPr>
              <a:buFont typeface="Arial" panose="020B0604020202020204" pitchFamily="34" charset="0"/>
              <a:buChar char="•"/>
            </a:pPr>
            <a:endParaRPr lang="en-US" sz="1600" dirty="0">
              <a:latin typeface="Calibri" panose="020F0502020204030204" pitchFamily="34" charset="0"/>
              <a:ea typeface="Calibri" panose="020F0502020204030204" pitchFamily="34" charset="0"/>
              <a:cs typeface="Calibri" panose="020F0502020204030204" pitchFamily="34" charset="0"/>
            </a:endParaRPr>
          </a:p>
          <a:p>
            <a:pPr>
              <a:buFont typeface="Arial" panose="020B0604020202020204" pitchFamily="34" charset="0"/>
              <a:buChar char="•"/>
            </a:pPr>
            <a:r>
              <a:rPr lang="en-US" sz="1600" b="1" dirty="0">
                <a:latin typeface="Calibri" panose="020F0502020204030204" pitchFamily="34" charset="0"/>
                <a:ea typeface="Calibri" panose="020F0502020204030204" pitchFamily="34" charset="0"/>
                <a:cs typeface="Calibri" panose="020F0502020204030204" pitchFamily="34" charset="0"/>
              </a:rPr>
              <a:t>Toy Story 3</a:t>
            </a:r>
            <a:r>
              <a:rPr lang="en-US" sz="1600" dirty="0">
                <a:latin typeface="Calibri" panose="020F0502020204030204" pitchFamily="34" charset="0"/>
                <a:ea typeface="Calibri" panose="020F0502020204030204" pitchFamily="34" charset="0"/>
                <a:cs typeface="Calibri" panose="020F0502020204030204" pitchFamily="34" charset="0"/>
              </a:rPr>
              <a:t> (₹2.75 billion) and </a:t>
            </a:r>
            <a:r>
              <a:rPr lang="en-US" sz="1600" b="1" dirty="0">
                <a:latin typeface="Calibri" panose="020F0502020204030204" pitchFamily="34" charset="0"/>
                <a:ea typeface="Calibri" panose="020F0502020204030204" pitchFamily="34" charset="0"/>
                <a:cs typeface="Calibri" panose="020F0502020204030204" pitchFamily="34" charset="0"/>
              </a:rPr>
              <a:t>Monsters University</a:t>
            </a:r>
            <a:r>
              <a:rPr lang="en-US" sz="1600" dirty="0">
                <a:latin typeface="Calibri" panose="020F0502020204030204" pitchFamily="34" charset="0"/>
                <a:ea typeface="Calibri" panose="020F0502020204030204" pitchFamily="34" charset="0"/>
                <a:cs typeface="Calibri" panose="020F0502020204030204" pitchFamily="34" charset="0"/>
              </a:rPr>
              <a:t> (₹2.31 billion) demonstrate that even animated films are receiving large investments, contributing to the growing importance of CGI-driven animation.</a:t>
            </a:r>
          </a:p>
        </p:txBody>
      </p:sp>
    </p:spTree>
    <p:extLst>
      <p:ext uri="{BB962C8B-B14F-4D97-AF65-F5344CB8AC3E}">
        <p14:creationId xmlns:p14="http://schemas.microsoft.com/office/powerpoint/2010/main" val="29647265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2B70FF-B7E3-49D6-C6FF-BFECDF097E2F}"/>
              </a:ext>
            </a:extLst>
          </p:cNvPr>
          <p:cNvSpPr>
            <a:spLocks noGrp="1"/>
          </p:cNvSpPr>
          <p:nvPr>
            <p:ph type="title"/>
          </p:nvPr>
        </p:nvSpPr>
        <p:spPr/>
        <p:txBody>
          <a:bodyPr>
            <a:normAutofit fontScale="90000"/>
          </a:bodyPr>
          <a:lstStyle/>
          <a:p>
            <a:r>
              <a:rPr lang="en-US" sz="4000" dirty="0"/>
              <a:t>BUDGET COMPARISION TO REVENUE PER MOVIE</a:t>
            </a:r>
            <a:endParaRPr lang="en-IN" sz="4000" dirty="0"/>
          </a:p>
        </p:txBody>
      </p:sp>
      <p:pic>
        <p:nvPicPr>
          <p:cNvPr id="5" name="Content Placeholder 4">
            <a:extLst>
              <a:ext uri="{FF2B5EF4-FFF2-40B4-BE49-F238E27FC236}">
                <a16:creationId xmlns:a16="http://schemas.microsoft.com/office/drawing/2014/main" id="{51A3B392-1D5A-6716-5621-871E6613274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p:blipFill>
        <p:spPr>
          <a:xfrm>
            <a:off x="4454680" y="2369127"/>
            <a:ext cx="6713503" cy="3784867"/>
          </a:xfrm>
        </p:spPr>
      </p:pic>
      <p:sp>
        <p:nvSpPr>
          <p:cNvPr id="6" name="TextBox 5">
            <a:extLst>
              <a:ext uri="{FF2B5EF4-FFF2-40B4-BE49-F238E27FC236}">
                <a16:creationId xmlns:a16="http://schemas.microsoft.com/office/drawing/2014/main" id="{680774F3-D4E5-B4A6-FE05-CBD187EC75FB}"/>
              </a:ext>
            </a:extLst>
          </p:cNvPr>
          <p:cNvSpPr txBox="1"/>
          <p:nvPr/>
        </p:nvSpPr>
        <p:spPr>
          <a:xfrm>
            <a:off x="1023817" y="2409269"/>
            <a:ext cx="2452255" cy="3693319"/>
          </a:xfrm>
          <a:prstGeom prst="rect">
            <a:avLst/>
          </a:prstGeom>
          <a:noFill/>
        </p:spPr>
        <p:txBody>
          <a:bodyPr wrap="square" rtlCol="0">
            <a:spAutoFit/>
          </a:bodyPr>
          <a:lstStyle/>
          <a:p>
            <a:r>
              <a:rPr lang="en-US" dirty="0">
                <a:latin typeface="Calibri" panose="020F0502020204030204" pitchFamily="34" charset="0"/>
                <a:ea typeface="Calibri" panose="020F0502020204030204" pitchFamily="34" charset="0"/>
                <a:cs typeface="Calibri" panose="020F0502020204030204" pitchFamily="34" charset="0"/>
              </a:rPr>
              <a:t>This analysis compares the </a:t>
            </a:r>
            <a:r>
              <a:rPr lang="en-US" b="1" dirty="0">
                <a:latin typeface="Calibri" panose="020F0502020204030204" pitchFamily="34" charset="0"/>
                <a:ea typeface="Calibri" panose="020F0502020204030204" pitchFamily="34" charset="0"/>
                <a:cs typeface="Calibri" panose="020F0502020204030204" pitchFamily="34" charset="0"/>
              </a:rPr>
              <a:t>production budgets</a:t>
            </a:r>
            <a:r>
              <a:rPr lang="en-US" dirty="0">
                <a:latin typeface="Calibri" panose="020F0502020204030204" pitchFamily="34" charset="0"/>
                <a:ea typeface="Calibri" panose="020F0502020204030204" pitchFamily="34" charset="0"/>
                <a:cs typeface="Calibri" panose="020F0502020204030204" pitchFamily="34" charset="0"/>
              </a:rPr>
              <a:t> and </a:t>
            </a:r>
            <a:r>
              <a:rPr lang="en-US" b="1" dirty="0">
                <a:latin typeface="Calibri" panose="020F0502020204030204" pitchFamily="34" charset="0"/>
                <a:ea typeface="Calibri" panose="020F0502020204030204" pitchFamily="34" charset="0"/>
                <a:cs typeface="Calibri" panose="020F0502020204030204" pitchFamily="34" charset="0"/>
              </a:rPr>
              <a:t>revenues</a:t>
            </a:r>
            <a:r>
              <a:rPr lang="en-US" dirty="0">
                <a:latin typeface="Calibri" panose="020F0502020204030204" pitchFamily="34" charset="0"/>
                <a:ea typeface="Calibri" panose="020F0502020204030204" pitchFamily="34" charset="0"/>
                <a:cs typeface="Calibri" panose="020F0502020204030204" pitchFamily="34" charset="0"/>
              </a:rPr>
              <a:t> of various blockbuster films. By examining the relationship between budget and revenue, we can gain insights into the financial performance of these films and the factors that contribute to their success.</a:t>
            </a:r>
          </a:p>
        </p:txBody>
      </p:sp>
    </p:spTree>
    <p:extLst>
      <p:ext uri="{BB962C8B-B14F-4D97-AF65-F5344CB8AC3E}">
        <p14:creationId xmlns:p14="http://schemas.microsoft.com/office/powerpoint/2010/main" val="41448707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Table 14">
            <a:extLst>
              <a:ext uri="{FF2B5EF4-FFF2-40B4-BE49-F238E27FC236}">
                <a16:creationId xmlns:a16="http://schemas.microsoft.com/office/drawing/2014/main" id="{25E82223-604D-4993-BFA1-21414FABB8D7}"/>
              </a:ext>
            </a:extLst>
          </p:cNvPr>
          <p:cNvGraphicFramePr>
            <a:graphicFrameLocks noGrp="1"/>
          </p:cNvGraphicFramePr>
          <p:nvPr>
            <p:extLst>
              <p:ext uri="{D42A27DB-BD31-4B8C-83A1-F6EECF244321}">
                <p14:modId xmlns:p14="http://schemas.microsoft.com/office/powerpoint/2010/main" val="1859582382"/>
              </p:ext>
            </p:extLst>
          </p:nvPr>
        </p:nvGraphicFramePr>
        <p:xfrm>
          <a:off x="1270625" y="264152"/>
          <a:ext cx="9650749" cy="6153273"/>
        </p:xfrm>
        <a:graphic>
          <a:graphicData uri="http://schemas.openxmlformats.org/drawingml/2006/table">
            <a:tbl>
              <a:tblPr/>
              <a:tblGrid>
                <a:gridCol w="1907444">
                  <a:extLst>
                    <a:ext uri="{9D8B030D-6E8A-4147-A177-3AD203B41FA5}">
                      <a16:colId xmlns:a16="http://schemas.microsoft.com/office/drawing/2014/main" val="2692486135"/>
                    </a:ext>
                  </a:extLst>
                </a:gridCol>
                <a:gridCol w="1234440">
                  <a:extLst>
                    <a:ext uri="{9D8B030D-6E8A-4147-A177-3AD203B41FA5}">
                      <a16:colId xmlns:a16="http://schemas.microsoft.com/office/drawing/2014/main" val="4001677491"/>
                    </a:ext>
                  </a:extLst>
                </a:gridCol>
                <a:gridCol w="1318606">
                  <a:extLst>
                    <a:ext uri="{9D8B030D-6E8A-4147-A177-3AD203B41FA5}">
                      <a16:colId xmlns:a16="http://schemas.microsoft.com/office/drawing/2014/main" val="3548825953"/>
                    </a:ext>
                  </a:extLst>
                </a:gridCol>
                <a:gridCol w="2637213">
                  <a:extLst>
                    <a:ext uri="{9D8B030D-6E8A-4147-A177-3AD203B41FA5}">
                      <a16:colId xmlns:a16="http://schemas.microsoft.com/office/drawing/2014/main" val="2033271663"/>
                    </a:ext>
                  </a:extLst>
                </a:gridCol>
                <a:gridCol w="1234440">
                  <a:extLst>
                    <a:ext uri="{9D8B030D-6E8A-4147-A177-3AD203B41FA5}">
                      <a16:colId xmlns:a16="http://schemas.microsoft.com/office/drawing/2014/main" val="220079652"/>
                    </a:ext>
                  </a:extLst>
                </a:gridCol>
                <a:gridCol w="1318606">
                  <a:extLst>
                    <a:ext uri="{9D8B030D-6E8A-4147-A177-3AD203B41FA5}">
                      <a16:colId xmlns:a16="http://schemas.microsoft.com/office/drawing/2014/main" val="318066443"/>
                    </a:ext>
                  </a:extLst>
                </a:gridCol>
              </a:tblGrid>
              <a:tr h="230029">
                <a:tc>
                  <a:txBody>
                    <a:bodyPr/>
                    <a:lstStyle/>
                    <a:p>
                      <a:pPr algn="l" fontAlgn="b"/>
                      <a:r>
                        <a:rPr lang="en-IN" sz="1000" b="1" i="0" u="none" strike="noStrike" dirty="0">
                          <a:solidFill>
                            <a:srgbClr val="FFFFFF"/>
                          </a:solidFill>
                          <a:effectLst/>
                          <a:latin typeface="Calibri" panose="020F0502020204030204" pitchFamily="34" charset="0"/>
                        </a:rPr>
                        <a:t>Movie Title</a:t>
                      </a:r>
                    </a:p>
                  </a:txBody>
                  <a:tcPr marL="6778" marR="6778" marT="6778"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4472C4"/>
                    </a:solidFill>
                  </a:tcPr>
                </a:tc>
                <a:tc>
                  <a:txBody>
                    <a:bodyPr/>
                    <a:lstStyle/>
                    <a:p>
                      <a:pPr algn="l" fontAlgn="b"/>
                      <a:r>
                        <a:rPr lang="en-IN" sz="1000" b="1" i="0" u="none" strike="noStrike">
                          <a:solidFill>
                            <a:srgbClr val="FFFFFF"/>
                          </a:solidFill>
                          <a:effectLst/>
                          <a:latin typeface="Calibri" panose="020F0502020204030204" pitchFamily="34" charset="0"/>
                        </a:rPr>
                        <a:t>Sum of budget</a:t>
                      </a:r>
                    </a:p>
                  </a:txBody>
                  <a:tcPr marL="6778" marR="6778" marT="6778"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4472C4"/>
                    </a:solidFill>
                  </a:tcPr>
                </a:tc>
                <a:tc>
                  <a:txBody>
                    <a:bodyPr/>
                    <a:lstStyle/>
                    <a:p>
                      <a:pPr algn="l" fontAlgn="b"/>
                      <a:r>
                        <a:rPr lang="en-IN" sz="1000" b="1" i="0" u="none" strike="noStrike" dirty="0">
                          <a:solidFill>
                            <a:srgbClr val="FFFFFF"/>
                          </a:solidFill>
                          <a:effectLst/>
                          <a:latin typeface="Calibri" panose="020F0502020204030204" pitchFamily="34" charset="0"/>
                        </a:rPr>
                        <a:t>Revenue</a:t>
                      </a:r>
                    </a:p>
                  </a:txBody>
                  <a:tcPr marL="6778" marR="6778" marT="6778"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4472C4"/>
                    </a:solidFill>
                  </a:tcPr>
                </a:tc>
                <a:tc>
                  <a:txBody>
                    <a:bodyPr/>
                    <a:lstStyle/>
                    <a:p>
                      <a:pPr algn="l" fontAlgn="b"/>
                      <a:r>
                        <a:rPr lang="en-IN" sz="1000" b="1" i="0" u="none" strike="noStrike">
                          <a:solidFill>
                            <a:srgbClr val="FFFFFF"/>
                          </a:solidFill>
                          <a:effectLst/>
                          <a:latin typeface="Calibri" panose="020F0502020204030204" pitchFamily="34" charset="0"/>
                        </a:rPr>
                        <a:t>Title2</a:t>
                      </a:r>
                    </a:p>
                  </a:txBody>
                  <a:tcPr marL="6778" marR="6778" marT="6778"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4472C4"/>
                    </a:solidFill>
                  </a:tcPr>
                </a:tc>
                <a:tc>
                  <a:txBody>
                    <a:bodyPr/>
                    <a:lstStyle/>
                    <a:p>
                      <a:pPr algn="l" fontAlgn="b"/>
                      <a:r>
                        <a:rPr lang="en-IN" sz="1000" b="1" i="0" u="none" strike="noStrike">
                          <a:solidFill>
                            <a:srgbClr val="FFFFFF"/>
                          </a:solidFill>
                          <a:effectLst/>
                          <a:latin typeface="Calibri" panose="020F0502020204030204" pitchFamily="34" charset="0"/>
                        </a:rPr>
                        <a:t>Sum of budget3</a:t>
                      </a:r>
                    </a:p>
                  </a:txBody>
                  <a:tcPr marL="6778" marR="6778" marT="6778"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4472C4"/>
                    </a:solidFill>
                  </a:tcPr>
                </a:tc>
                <a:tc>
                  <a:txBody>
                    <a:bodyPr/>
                    <a:lstStyle/>
                    <a:p>
                      <a:pPr algn="l" fontAlgn="b"/>
                      <a:r>
                        <a:rPr lang="en-IN" sz="1000" b="1" i="0" u="none" strike="noStrike">
                          <a:solidFill>
                            <a:srgbClr val="FFFFFF"/>
                          </a:solidFill>
                          <a:effectLst/>
                          <a:latin typeface="Calibri" panose="020F0502020204030204" pitchFamily="34" charset="0"/>
                        </a:rPr>
                        <a:t>Revenue4</a:t>
                      </a:r>
                    </a:p>
                  </a:txBody>
                  <a:tcPr marL="6778" marR="6778" marT="6778"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4472C4"/>
                    </a:solidFill>
                  </a:tcPr>
                </a:tc>
                <a:extLst>
                  <a:ext uri="{0D108BD9-81ED-4DB2-BD59-A6C34878D82A}">
                    <a16:rowId xmlns:a16="http://schemas.microsoft.com/office/drawing/2014/main" val="3116674945"/>
                  </a:ext>
                </a:extLst>
              </a:tr>
              <a:tr h="230029">
                <a:tc>
                  <a:txBody>
                    <a:bodyPr/>
                    <a:lstStyle/>
                    <a:p>
                      <a:pPr algn="l" fontAlgn="b"/>
                      <a:r>
                        <a:rPr lang="en-US" sz="1000" b="0" i="0" u="none" strike="noStrike" dirty="0">
                          <a:solidFill>
                            <a:srgbClr val="000000"/>
                          </a:solidFill>
                          <a:effectLst/>
                          <a:latin typeface="Calibri" panose="020F0502020204030204" pitchFamily="34" charset="0"/>
                        </a:rPr>
                        <a:t>Prince of Persia: The Sands of Time</a:t>
                      </a:r>
                    </a:p>
                  </a:txBody>
                  <a:tcPr marL="6778" marR="6778" marT="6778"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IN" sz="1000" b="0" i="0" u="none" strike="noStrike">
                          <a:solidFill>
                            <a:srgbClr val="000000"/>
                          </a:solidFill>
                          <a:effectLst/>
                          <a:latin typeface="Calibri" panose="020F0502020204030204" pitchFamily="34" charset="0"/>
                        </a:rPr>
                        <a:t> 3,13,50,00,000.00 </a:t>
                      </a:r>
                    </a:p>
                  </a:txBody>
                  <a:tcPr marL="6778" marR="6778" marT="6778"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IN" sz="1000" b="0" i="0" u="none" strike="noStrike">
                          <a:solidFill>
                            <a:srgbClr val="000000"/>
                          </a:solidFill>
                          <a:effectLst/>
                          <a:latin typeface="Calibri" panose="020F0502020204030204" pitchFamily="34" charset="0"/>
                        </a:rPr>
                        <a:t>  81,25,24,28,915.00 </a:t>
                      </a:r>
                    </a:p>
                  </a:txBody>
                  <a:tcPr marL="6778" marR="6778" marT="6778"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IN" sz="1000" b="0" i="0" u="none" strike="noStrike">
                          <a:solidFill>
                            <a:srgbClr val="000000"/>
                          </a:solidFill>
                          <a:effectLst/>
                          <a:latin typeface="Calibri" panose="020F0502020204030204" pitchFamily="34" charset="0"/>
                        </a:rPr>
                        <a:t>King Kong</a:t>
                      </a:r>
                    </a:p>
                  </a:txBody>
                  <a:tcPr marL="6778" marR="6778" marT="6778"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IN" sz="1000" b="0" i="0" u="none" strike="noStrike">
                          <a:solidFill>
                            <a:srgbClr val="000000"/>
                          </a:solidFill>
                          <a:effectLst/>
                          <a:latin typeface="Calibri" panose="020F0502020204030204" pitchFamily="34" charset="0"/>
                        </a:rPr>
                        <a:t> 1,68,60,00,000.00 </a:t>
                      </a:r>
                    </a:p>
                  </a:txBody>
                  <a:tcPr marL="6778" marR="6778" marT="6778"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IN" sz="1000" b="0" i="0" u="none" strike="noStrike">
                          <a:solidFill>
                            <a:srgbClr val="000000"/>
                          </a:solidFill>
                          <a:effectLst/>
                          <a:latin typeface="Calibri" panose="020F0502020204030204" pitchFamily="34" charset="0"/>
                        </a:rPr>
                        <a:t>  39,23,22,31,914.00 </a:t>
                      </a:r>
                    </a:p>
                  </a:txBody>
                  <a:tcPr marL="6778" marR="6778" marT="6778"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val="91042509"/>
                  </a:ext>
                </a:extLst>
              </a:tr>
              <a:tr h="230029">
                <a:tc>
                  <a:txBody>
                    <a:bodyPr/>
                    <a:lstStyle/>
                    <a:p>
                      <a:pPr algn="l" fontAlgn="b"/>
                      <a:r>
                        <a:rPr lang="en-IN" sz="1000" b="0" i="0" u="none" strike="noStrike">
                          <a:solidFill>
                            <a:srgbClr val="000000"/>
                          </a:solidFill>
                          <a:effectLst/>
                          <a:latin typeface="Calibri" panose="020F0502020204030204" pitchFamily="34" charset="0"/>
                        </a:rPr>
                        <a:t>The Great Gatsby</a:t>
                      </a:r>
                    </a:p>
                  </a:txBody>
                  <a:tcPr marL="6778" marR="6778" marT="6778"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l" fontAlgn="b"/>
                      <a:r>
                        <a:rPr lang="en-IN" sz="1000" b="0" i="0" u="none" strike="noStrike">
                          <a:solidFill>
                            <a:srgbClr val="000000"/>
                          </a:solidFill>
                          <a:effectLst/>
                          <a:latin typeface="Calibri" panose="020F0502020204030204" pitchFamily="34" charset="0"/>
                        </a:rPr>
                        <a:t> 3,07,20,00,000.00 </a:t>
                      </a:r>
                    </a:p>
                  </a:txBody>
                  <a:tcPr marL="6778" marR="6778" marT="6778"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l" fontAlgn="b"/>
                      <a:r>
                        <a:rPr lang="en-IN" sz="1000" b="0" i="0" u="none" strike="noStrike">
                          <a:solidFill>
                            <a:srgbClr val="000000"/>
                          </a:solidFill>
                          <a:effectLst/>
                          <a:latin typeface="Calibri" panose="020F0502020204030204" pitchFamily="34" charset="0"/>
                        </a:rPr>
                        <a:t>  79,42,54,63,828.00 </a:t>
                      </a:r>
                    </a:p>
                  </a:txBody>
                  <a:tcPr marL="6778" marR="6778" marT="6778"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l" fontAlgn="b"/>
                      <a:r>
                        <a:rPr lang="en-IN" sz="1000" b="0" i="0" u="none" strike="noStrike">
                          <a:solidFill>
                            <a:srgbClr val="000000"/>
                          </a:solidFill>
                          <a:effectLst/>
                          <a:latin typeface="Calibri" panose="020F0502020204030204" pitchFamily="34" charset="0"/>
                        </a:rPr>
                        <a:t>The Golden Compass</a:t>
                      </a:r>
                    </a:p>
                  </a:txBody>
                  <a:tcPr marL="6778" marR="6778" marT="6778"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l" fontAlgn="b"/>
                      <a:r>
                        <a:rPr lang="en-IN" sz="1000" b="0" i="0" u="none" strike="noStrike">
                          <a:solidFill>
                            <a:srgbClr val="000000"/>
                          </a:solidFill>
                          <a:effectLst/>
                          <a:latin typeface="Calibri" panose="020F0502020204030204" pitchFamily="34" charset="0"/>
                        </a:rPr>
                        <a:t> 1,62,30,00,000.00 </a:t>
                      </a:r>
                    </a:p>
                  </a:txBody>
                  <a:tcPr marL="6778" marR="6778" marT="6778"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l" fontAlgn="b"/>
                      <a:r>
                        <a:rPr lang="en-IN" sz="1000" b="0" i="0" u="none" strike="noStrike">
                          <a:solidFill>
                            <a:srgbClr val="000000"/>
                          </a:solidFill>
                          <a:effectLst/>
                          <a:latin typeface="Calibri" panose="020F0502020204030204" pitchFamily="34" charset="0"/>
                        </a:rPr>
                        <a:t>  37,40,52,66,827.00 </a:t>
                      </a:r>
                    </a:p>
                  </a:txBody>
                  <a:tcPr marL="6778" marR="6778" marT="6778"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extLst>
                  <a:ext uri="{0D108BD9-81ED-4DB2-BD59-A6C34878D82A}">
                    <a16:rowId xmlns:a16="http://schemas.microsoft.com/office/drawing/2014/main" val="199309956"/>
                  </a:ext>
                </a:extLst>
              </a:tr>
              <a:tr h="230029">
                <a:tc>
                  <a:txBody>
                    <a:bodyPr/>
                    <a:lstStyle/>
                    <a:p>
                      <a:pPr algn="l" fontAlgn="b"/>
                      <a:r>
                        <a:rPr lang="en-IN" sz="1000" b="0" i="0" u="none" strike="noStrike">
                          <a:solidFill>
                            <a:srgbClr val="000000"/>
                          </a:solidFill>
                          <a:effectLst/>
                          <a:latin typeface="Calibri" panose="020F0502020204030204" pitchFamily="34" charset="0"/>
                        </a:rPr>
                        <a:t>Star Trek Into Darkness</a:t>
                      </a:r>
                    </a:p>
                  </a:txBody>
                  <a:tcPr marL="6778" marR="6778" marT="6778"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IN" sz="1000" b="0" i="0" u="none" strike="noStrike">
                          <a:solidFill>
                            <a:srgbClr val="000000"/>
                          </a:solidFill>
                          <a:effectLst/>
                          <a:latin typeface="Calibri" panose="020F0502020204030204" pitchFamily="34" charset="0"/>
                        </a:rPr>
                        <a:t> 3,00,90,00,000.00 </a:t>
                      </a:r>
                    </a:p>
                  </a:txBody>
                  <a:tcPr marL="6778" marR="6778" marT="6778"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IN" sz="1000" b="0" i="0" u="none" strike="noStrike">
                          <a:solidFill>
                            <a:srgbClr val="000000"/>
                          </a:solidFill>
                          <a:effectLst/>
                          <a:latin typeface="Calibri" panose="020F0502020204030204" pitchFamily="34" charset="0"/>
                        </a:rPr>
                        <a:t>  77,59,84,98,741.00 </a:t>
                      </a:r>
                    </a:p>
                  </a:txBody>
                  <a:tcPr marL="6778" marR="6778" marT="6778"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US" sz="1000" b="0" i="0" u="none" strike="noStrike">
                          <a:solidFill>
                            <a:srgbClr val="000000"/>
                          </a:solidFill>
                          <a:effectLst/>
                          <a:latin typeface="Calibri" panose="020F0502020204030204" pitchFamily="34" charset="0"/>
                        </a:rPr>
                        <a:t>The Hobbit: The Desolation of Smaug</a:t>
                      </a:r>
                    </a:p>
                  </a:txBody>
                  <a:tcPr marL="6778" marR="6778" marT="6778"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IN" sz="1000" b="0" i="0" u="none" strike="noStrike">
                          <a:solidFill>
                            <a:srgbClr val="000000"/>
                          </a:solidFill>
                          <a:effectLst/>
                          <a:latin typeface="Calibri" panose="020F0502020204030204" pitchFamily="34" charset="0"/>
                        </a:rPr>
                        <a:t> 1,56,00,00,000.00 </a:t>
                      </a:r>
                    </a:p>
                  </a:txBody>
                  <a:tcPr marL="6778" marR="6778" marT="6778"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IN" sz="1000" b="0" i="0" u="none" strike="noStrike">
                          <a:solidFill>
                            <a:srgbClr val="000000"/>
                          </a:solidFill>
                          <a:effectLst/>
                          <a:latin typeface="Calibri" panose="020F0502020204030204" pitchFamily="34" charset="0"/>
                        </a:rPr>
                        <a:t>  35,57,83,01,740.00 </a:t>
                      </a:r>
                    </a:p>
                  </a:txBody>
                  <a:tcPr marL="6778" marR="6778" marT="6778"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val="3225701823"/>
                  </a:ext>
                </a:extLst>
              </a:tr>
              <a:tr h="230029">
                <a:tc>
                  <a:txBody>
                    <a:bodyPr/>
                    <a:lstStyle/>
                    <a:p>
                      <a:pPr algn="l" fontAlgn="b"/>
                      <a:r>
                        <a:rPr lang="en-IN" sz="1000" b="0" i="0" u="none" strike="noStrike">
                          <a:solidFill>
                            <a:srgbClr val="000000"/>
                          </a:solidFill>
                          <a:effectLst/>
                          <a:latin typeface="Calibri" panose="020F0502020204030204" pitchFamily="34" charset="0"/>
                        </a:rPr>
                        <a:t>World War Z</a:t>
                      </a:r>
                    </a:p>
                  </a:txBody>
                  <a:tcPr marL="6778" marR="6778" marT="6778"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l" fontAlgn="b"/>
                      <a:r>
                        <a:rPr lang="en-IN" sz="1000" b="0" i="0" u="none" strike="noStrike">
                          <a:solidFill>
                            <a:srgbClr val="000000"/>
                          </a:solidFill>
                          <a:effectLst/>
                          <a:latin typeface="Calibri" panose="020F0502020204030204" pitchFamily="34" charset="0"/>
                        </a:rPr>
                        <a:t> 2,94,60,00,000.00 </a:t>
                      </a:r>
                    </a:p>
                  </a:txBody>
                  <a:tcPr marL="6778" marR="6778" marT="6778"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l" fontAlgn="b"/>
                      <a:r>
                        <a:rPr lang="en-IN" sz="1000" b="0" i="0" u="none" strike="noStrike">
                          <a:solidFill>
                            <a:srgbClr val="000000"/>
                          </a:solidFill>
                          <a:effectLst/>
                          <a:latin typeface="Calibri" panose="020F0502020204030204" pitchFamily="34" charset="0"/>
                        </a:rPr>
                        <a:t>  75,77,15,33,654.00 </a:t>
                      </a:r>
                    </a:p>
                  </a:txBody>
                  <a:tcPr marL="6778" marR="6778" marT="6778"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l" fontAlgn="b"/>
                      <a:r>
                        <a:rPr lang="en-IN" sz="1000" b="0" i="0" u="none" strike="noStrike">
                          <a:solidFill>
                            <a:srgbClr val="000000"/>
                          </a:solidFill>
                          <a:effectLst/>
                          <a:latin typeface="Calibri" panose="020F0502020204030204" pitchFamily="34" charset="0"/>
                        </a:rPr>
                        <a:t>Robin Hood</a:t>
                      </a:r>
                    </a:p>
                  </a:txBody>
                  <a:tcPr marL="6778" marR="6778" marT="6778"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l" fontAlgn="b"/>
                      <a:r>
                        <a:rPr lang="en-IN" sz="1000" b="0" i="0" u="none" strike="noStrike">
                          <a:solidFill>
                            <a:srgbClr val="000000"/>
                          </a:solidFill>
                          <a:effectLst/>
                          <a:latin typeface="Calibri" panose="020F0502020204030204" pitchFamily="34" charset="0"/>
                        </a:rPr>
                        <a:t> 1,49,70,00,000.00 </a:t>
                      </a:r>
                    </a:p>
                  </a:txBody>
                  <a:tcPr marL="6778" marR="6778" marT="6778"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l" fontAlgn="b"/>
                      <a:r>
                        <a:rPr lang="en-IN" sz="1000" b="0" i="0" u="none" strike="noStrike">
                          <a:solidFill>
                            <a:srgbClr val="000000"/>
                          </a:solidFill>
                          <a:effectLst/>
                          <a:latin typeface="Calibri" panose="020F0502020204030204" pitchFamily="34" charset="0"/>
                        </a:rPr>
                        <a:t>  33,75,13,36,653.00 </a:t>
                      </a:r>
                    </a:p>
                  </a:txBody>
                  <a:tcPr marL="6778" marR="6778" marT="6778"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extLst>
                  <a:ext uri="{0D108BD9-81ED-4DB2-BD59-A6C34878D82A}">
                    <a16:rowId xmlns:a16="http://schemas.microsoft.com/office/drawing/2014/main" val="2765545619"/>
                  </a:ext>
                </a:extLst>
              </a:tr>
              <a:tr h="230029">
                <a:tc>
                  <a:txBody>
                    <a:bodyPr/>
                    <a:lstStyle/>
                    <a:p>
                      <a:pPr algn="l" fontAlgn="b"/>
                      <a:r>
                        <a:rPr lang="en-IN" sz="1000" b="0" i="0" u="none" strike="noStrike">
                          <a:solidFill>
                            <a:srgbClr val="000000"/>
                          </a:solidFill>
                          <a:effectLst/>
                          <a:latin typeface="Calibri" panose="020F0502020204030204" pitchFamily="34" charset="0"/>
                        </a:rPr>
                        <a:t>Furious 7</a:t>
                      </a:r>
                    </a:p>
                  </a:txBody>
                  <a:tcPr marL="6778" marR="6778" marT="6778"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IN" sz="1000" b="0" i="0" u="none" strike="noStrike">
                          <a:solidFill>
                            <a:srgbClr val="000000"/>
                          </a:solidFill>
                          <a:effectLst/>
                          <a:latin typeface="Calibri" panose="020F0502020204030204" pitchFamily="34" charset="0"/>
                        </a:rPr>
                        <a:t> 2,88,30,00,000.00 </a:t>
                      </a:r>
                    </a:p>
                  </a:txBody>
                  <a:tcPr marL="6778" marR="6778" marT="6778"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IN" sz="1000" b="0" i="0" u="none" strike="noStrike">
                          <a:solidFill>
                            <a:srgbClr val="000000"/>
                          </a:solidFill>
                          <a:effectLst/>
                          <a:latin typeface="Calibri" panose="020F0502020204030204" pitchFamily="34" charset="0"/>
                        </a:rPr>
                        <a:t>  73,94,45,68,567.00 </a:t>
                      </a:r>
                    </a:p>
                  </a:txBody>
                  <a:tcPr marL="6778" marR="6778" marT="6778"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IN" sz="1000" b="0" i="0" u="none" strike="noStrike">
                          <a:solidFill>
                            <a:srgbClr val="000000"/>
                          </a:solidFill>
                          <a:effectLst/>
                          <a:latin typeface="Calibri" panose="020F0502020204030204" pitchFamily="34" charset="0"/>
                        </a:rPr>
                        <a:t>The Amazing Spider-Man</a:t>
                      </a:r>
                    </a:p>
                  </a:txBody>
                  <a:tcPr marL="6778" marR="6778" marT="6778"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IN" sz="1000" b="0" i="0" u="none" strike="noStrike">
                          <a:solidFill>
                            <a:srgbClr val="000000"/>
                          </a:solidFill>
                          <a:effectLst/>
                          <a:latin typeface="Calibri" panose="020F0502020204030204" pitchFamily="34" charset="0"/>
                        </a:rPr>
                        <a:t> 1,43,40,00,000.00 </a:t>
                      </a:r>
                    </a:p>
                  </a:txBody>
                  <a:tcPr marL="6778" marR="6778" marT="6778"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IN" sz="1000" b="0" i="0" u="none" strike="noStrike">
                          <a:solidFill>
                            <a:srgbClr val="000000"/>
                          </a:solidFill>
                          <a:effectLst/>
                          <a:latin typeface="Calibri" panose="020F0502020204030204" pitchFamily="34" charset="0"/>
                        </a:rPr>
                        <a:t>  31,92,43,71,566.00 </a:t>
                      </a:r>
                    </a:p>
                  </a:txBody>
                  <a:tcPr marL="6778" marR="6778" marT="6778"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val="697117275"/>
                  </a:ext>
                </a:extLst>
              </a:tr>
              <a:tr h="230029">
                <a:tc>
                  <a:txBody>
                    <a:bodyPr/>
                    <a:lstStyle/>
                    <a:p>
                      <a:pPr algn="l" fontAlgn="b"/>
                      <a:r>
                        <a:rPr lang="en-IN" sz="1000" b="0" i="0" u="none" strike="noStrike">
                          <a:solidFill>
                            <a:srgbClr val="000000"/>
                          </a:solidFill>
                          <a:effectLst/>
                          <a:latin typeface="Calibri" panose="020F0502020204030204" pitchFamily="34" charset="0"/>
                        </a:rPr>
                        <a:t>Terminator Salvation</a:t>
                      </a:r>
                    </a:p>
                  </a:txBody>
                  <a:tcPr marL="6778" marR="6778" marT="6778"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l" fontAlgn="b"/>
                      <a:r>
                        <a:rPr lang="en-IN" sz="1000" b="0" i="0" u="none" strike="noStrike">
                          <a:solidFill>
                            <a:srgbClr val="000000"/>
                          </a:solidFill>
                          <a:effectLst/>
                          <a:latin typeface="Calibri" panose="020F0502020204030204" pitchFamily="34" charset="0"/>
                        </a:rPr>
                        <a:t> 2,82,00,00,000.00 </a:t>
                      </a:r>
                    </a:p>
                  </a:txBody>
                  <a:tcPr marL="6778" marR="6778" marT="6778"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l" fontAlgn="b"/>
                      <a:r>
                        <a:rPr lang="en-IN" sz="1000" b="0" i="0" u="none" strike="noStrike">
                          <a:solidFill>
                            <a:srgbClr val="000000"/>
                          </a:solidFill>
                          <a:effectLst/>
                          <a:latin typeface="Calibri" panose="020F0502020204030204" pitchFamily="34" charset="0"/>
                        </a:rPr>
                        <a:t>  72,11,76,03,480.00 </a:t>
                      </a:r>
                    </a:p>
                  </a:txBody>
                  <a:tcPr marL="6778" marR="6778" marT="6778"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l" fontAlgn="b"/>
                      <a:r>
                        <a:rPr lang="en-US" sz="1000" b="0" i="0" u="none" strike="noStrike">
                          <a:solidFill>
                            <a:srgbClr val="000000"/>
                          </a:solidFill>
                          <a:effectLst/>
                          <a:latin typeface="Calibri" panose="020F0502020204030204" pitchFamily="34" charset="0"/>
                        </a:rPr>
                        <a:t>The Hobbit: The Battle of the Five Armies</a:t>
                      </a:r>
                    </a:p>
                  </a:txBody>
                  <a:tcPr marL="6778" marR="6778" marT="6778"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l" fontAlgn="b"/>
                      <a:r>
                        <a:rPr lang="en-IN" sz="1000" b="0" i="0" u="none" strike="noStrike">
                          <a:solidFill>
                            <a:srgbClr val="000000"/>
                          </a:solidFill>
                          <a:effectLst/>
                          <a:latin typeface="Calibri" panose="020F0502020204030204" pitchFamily="34" charset="0"/>
                        </a:rPr>
                        <a:t> 1,37,10,00,000.00 </a:t>
                      </a:r>
                    </a:p>
                  </a:txBody>
                  <a:tcPr marL="6778" marR="6778" marT="6778"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l" fontAlgn="b"/>
                      <a:r>
                        <a:rPr lang="en-IN" sz="1000" b="0" i="0" u="none" strike="noStrike">
                          <a:solidFill>
                            <a:srgbClr val="000000"/>
                          </a:solidFill>
                          <a:effectLst/>
                          <a:latin typeface="Calibri" panose="020F0502020204030204" pitchFamily="34" charset="0"/>
                        </a:rPr>
                        <a:t>  30,09,74,06,479.00 </a:t>
                      </a:r>
                    </a:p>
                  </a:txBody>
                  <a:tcPr marL="6778" marR="6778" marT="6778"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extLst>
                  <a:ext uri="{0D108BD9-81ED-4DB2-BD59-A6C34878D82A}">
                    <a16:rowId xmlns:a16="http://schemas.microsoft.com/office/drawing/2014/main" val="845759217"/>
                  </a:ext>
                </a:extLst>
              </a:tr>
              <a:tr h="230029">
                <a:tc>
                  <a:txBody>
                    <a:bodyPr/>
                    <a:lstStyle/>
                    <a:p>
                      <a:pPr algn="l" fontAlgn="b"/>
                      <a:r>
                        <a:rPr lang="en-IN" sz="1000" b="0" i="0" u="none" strike="noStrike">
                          <a:solidFill>
                            <a:srgbClr val="000000"/>
                          </a:solidFill>
                          <a:effectLst/>
                          <a:latin typeface="Calibri" panose="020F0502020204030204" pitchFamily="34" charset="0"/>
                        </a:rPr>
                        <a:t>Toy Story 3</a:t>
                      </a:r>
                    </a:p>
                  </a:txBody>
                  <a:tcPr marL="6778" marR="6778" marT="6778"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IN" sz="1000" b="0" i="0" u="none" strike="noStrike">
                          <a:solidFill>
                            <a:srgbClr val="000000"/>
                          </a:solidFill>
                          <a:effectLst/>
                          <a:latin typeface="Calibri" panose="020F0502020204030204" pitchFamily="34" charset="0"/>
                        </a:rPr>
                        <a:t> 2,75,70,00,000.00 </a:t>
                      </a:r>
                    </a:p>
                  </a:txBody>
                  <a:tcPr marL="6778" marR="6778" marT="6778"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IN" sz="1000" b="0" i="0" u="none" strike="noStrike">
                          <a:solidFill>
                            <a:srgbClr val="000000"/>
                          </a:solidFill>
                          <a:effectLst/>
                          <a:latin typeface="Calibri" panose="020F0502020204030204" pitchFamily="34" charset="0"/>
                        </a:rPr>
                        <a:t>  70,29,06,38,393.00 </a:t>
                      </a:r>
                    </a:p>
                  </a:txBody>
                  <a:tcPr marL="6778" marR="6778" marT="6778"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IN" sz="1000" b="0" i="0" u="none" strike="noStrike">
                          <a:solidFill>
                            <a:srgbClr val="000000"/>
                          </a:solidFill>
                          <a:effectLst/>
                          <a:latin typeface="Calibri" panose="020F0502020204030204" pitchFamily="34" charset="0"/>
                        </a:rPr>
                        <a:t>Men in Black 3</a:t>
                      </a:r>
                    </a:p>
                  </a:txBody>
                  <a:tcPr marL="6778" marR="6778" marT="6778"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IN" sz="1000" b="0" i="0" u="none" strike="noStrike">
                          <a:solidFill>
                            <a:srgbClr val="000000"/>
                          </a:solidFill>
                          <a:effectLst/>
                          <a:latin typeface="Calibri" panose="020F0502020204030204" pitchFamily="34" charset="0"/>
                        </a:rPr>
                        <a:t> 1,30,80,00,000.00 </a:t>
                      </a:r>
                    </a:p>
                  </a:txBody>
                  <a:tcPr marL="6778" marR="6778" marT="6778"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IN" sz="1000" b="0" i="0" u="none" strike="noStrike">
                          <a:solidFill>
                            <a:srgbClr val="000000"/>
                          </a:solidFill>
                          <a:effectLst/>
                          <a:latin typeface="Calibri" panose="020F0502020204030204" pitchFamily="34" charset="0"/>
                        </a:rPr>
                        <a:t>  28,27,04,41,392.00 </a:t>
                      </a:r>
                    </a:p>
                  </a:txBody>
                  <a:tcPr marL="6778" marR="6778" marT="6778"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val="335582488"/>
                  </a:ext>
                </a:extLst>
              </a:tr>
              <a:tr h="431303">
                <a:tc>
                  <a:txBody>
                    <a:bodyPr/>
                    <a:lstStyle/>
                    <a:p>
                      <a:pPr algn="l" fontAlgn="b"/>
                      <a:r>
                        <a:rPr lang="en-IN" sz="1000" b="0" i="0" u="none" strike="noStrike">
                          <a:solidFill>
                            <a:srgbClr val="000000"/>
                          </a:solidFill>
                          <a:effectLst/>
                          <a:latin typeface="Calibri" panose="020F0502020204030204" pitchFamily="34" charset="0"/>
                        </a:rPr>
                        <a:t>Green Lantern</a:t>
                      </a:r>
                    </a:p>
                  </a:txBody>
                  <a:tcPr marL="6778" marR="6778" marT="6778"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l" fontAlgn="b"/>
                      <a:r>
                        <a:rPr lang="en-IN" sz="1000" b="0" i="0" u="none" strike="noStrike">
                          <a:solidFill>
                            <a:srgbClr val="000000"/>
                          </a:solidFill>
                          <a:effectLst/>
                          <a:latin typeface="Calibri" panose="020F0502020204030204" pitchFamily="34" charset="0"/>
                        </a:rPr>
                        <a:t> 2,69,40,00,000.00 </a:t>
                      </a:r>
                    </a:p>
                  </a:txBody>
                  <a:tcPr marL="6778" marR="6778" marT="6778"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l" fontAlgn="b"/>
                      <a:r>
                        <a:rPr lang="en-IN" sz="1000" b="0" i="0" u="none" strike="noStrike">
                          <a:solidFill>
                            <a:srgbClr val="000000"/>
                          </a:solidFill>
                          <a:effectLst/>
                          <a:latin typeface="Calibri" panose="020F0502020204030204" pitchFamily="34" charset="0"/>
                        </a:rPr>
                        <a:t>  68,46,36,73,306.00 </a:t>
                      </a:r>
                    </a:p>
                  </a:txBody>
                  <a:tcPr marL="6778" marR="6778" marT="6778"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l" fontAlgn="b"/>
                      <a:r>
                        <a:rPr lang="en-US" sz="1000" b="0" i="0" u="none" strike="noStrike">
                          <a:solidFill>
                            <a:srgbClr val="000000"/>
                          </a:solidFill>
                          <a:effectLst/>
                          <a:latin typeface="Calibri" panose="020F0502020204030204" pitchFamily="34" charset="0"/>
                        </a:rPr>
                        <a:t>Pirates of the Caribbean: On Stranger Tides</a:t>
                      </a:r>
                    </a:p>
                  </a:txBody>
                  <a:tcPr marL="6778" marR="6778" marT="6778"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l" fontAlgn="b"/>
                      <a:r>
                        <a:rPr lang="en-IN" sz="1000" b="0" i="0" u="none" strike="noStrike">
                          <a:solidFill>
                            <a:srgbClr val="000000"/>
                          </a:solidFill>
                          <a:effectLst/>
                          <a:latin typeface="Calibri" panose="020F0502020204030204" pitchFamily="34" charset="0"/>
                        </a:rPr>
                        <a:t> 1,24,50,00,000.00 </a:t>
                      </a:r>
                    </a:p>
                  </a:txBody>
                  <a:tcPr marL="6778" marR="6778" marT="6778"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l" fontAlgn="b"/>
                      <a:r>
                        <a:rPr lang="en-IN" sz="1000" b="0" i="0" u="none" strike="noStrike">
                          <a:solidFill>
                            <a:srgbClr val="000000"/>
                          </a:solidFill>
                          <a:effectLst/>
                          <a:latin typeface="Calibri" panose="020F0502020204030204" pitchFamily="34" charset="0"/>
                        </a:rPr>
                        <a:t>  26,44,34,76,305.00 </a:t>
                      </a:r>
                    </a:p>
                  </a:txBody>
                  <a:tcPr marL="6778" marR="6778" marT="6778"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extLst>
                  <a:ext uri="{0D108BD9-81ED-4DB2-BD59-A6C34878D82A}">
                    <a16:rowId xmlns:a16="http://schemas.microsoft.com/office/drawing/2014/main" val="933848561"/>
                  </a:ext>
                </a:extLst>
              </a:tr>
              <a:tr h="230029">
                <a:tc>
                  <a:txBody>
                    <a:bodyPr/>
                    <a:lstStyle/>
                    <a:p>
                      <a:pPr algn="l" fontAlgn="b"/>
                      <a:r>
                        <a:rPr lang="en-IN" sz="1000" b="0" i="0" u="none" strike="noStrike">
                          <a:solidFill>
                            <a:srgbClr val="000000"/>
                          </a:solidFill>
                          <a:effectLst/>
                          <a:latin typeface="Calibri" panose="020F0502020204030204" pitchFamily="34" charset="0"/>
                        </a:rPr>
                        <a:t>Cars 2</a:t>
                      </a:r>
                    </a:p>
                  </a:txBody>
                  <a:tcPr marL="6778" marR="6778" marT="6778"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IN" sz="1000" b="0" i="0" u="none" strike="noStrike">
                          <a:solidFill>
                            <a:srgbClr val="000000"/>
                          </a:solidFill>
                          <a:effectLst/>
                          <a:latin typeface="Calibri" panose="020F0502020204030204" pitchFamily="34" charset="0"/>
                        </a:rPr>
                        <a:t> 2,63,10,00,000.00 </a:t>
                      </a:r>
                    </a:p>
                  </a:txBody>
                  <a:tcPr marL="6778" marR="6778" marT="6778"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IN" sz="1000" b="0" i="0" u="none" strike="noStrike">
                          <a:solidFill>
                            <a:srgbClr val="000000"/>
                          </a:solidFill>
                          <a:effectLst/>
                          <a:latin typeface="Calibri" panose="020F0502020204030204" pitchFamily="34" charset="0"/>
                        </a:rPr>
                        <a:t>  66,63,67,08,219.00 </a:t>
                      </a:r>
                    </a:p>
                  </a:txBody>
                  <a:tcPr marL="6778" marR="6778" marT="6778"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IN" sz="1000" b="0" i="0" u="none" strike="noStrike">
                          <a:solidFill>
                            <a:srgbClr val="000000"/>
                          </a:solidFill>
                          <a:effectLst/>
                          <a:latin typeface="Calibri" panose="020F0502020204030204" pitchFamily="34" charset="0"/>
                        </a:rPr>
                        <a:t>The Avengers</a:t>
                      </a:r>
                    </a:p>
                  </a:txBody>
                  <a:tcPr marL="6778" marR="6778" marT="6778"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IN" sz="1000" b="0" i="0" u="none" strike="noStrike">
                          <a:solidFill>
                            <a:srgbClr val="000000"/>
                          </a:solidFill>
                          <a:effectLst/>
                          <a:latin typeface="Calibri" panose="020F0502020204030204" pitchFamily="34" charset="0"/>
                        </a:rPr>
                        <a:t> 1,18,20,00,000.00 </a:t>
                      </a:r>
                    </a:p>
                  </a:txBody>
                  <a:tcPr marL="6778" marR="6778" marT="6778"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IN" sz="1000" b="0" i="0" u="none" strike="noStrike">
                          <a:solidFill>
                            <a:srgbClr val="000000"/>
                          </a:solidFill>
                          <a:effectLst/>
                          <a:latin typeface="Calibri" panose="020F0502020204030204" pitchFamily="34" charset="0"/>
                        </a:rPr>
                        <a:t>  24,61,65,11,218.00 </a:t>
                      </a:r>
                    </a:p>
                  </a:txBody>
                  <a:tcPr marL="6778" marR="6778" marT="6778"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val="4184097189"/>
                  </a:ext>
                </a:extLst>
              </a:tr>
              <a:tr h="230029">
                <a:tc>
                  <a:txBody>
                    <a:bodyPr/>
                    <a:lstStyle/>
                    <a:p>
                      <a:pPr algn="l" fontAlgn="b"/>
                      <a:r>
                        <a:rPr lang="en-IN" sz="1000" b="0" i="0" u="none" strike="noStrike">
                          <a:solidFill>
                            <a:srgbClr val="000000"/>
                          </a:solidFill>
                          <a:effectLst/>
                          <a:latin typeface="Calibri" panose="020F0502020204030204" pitchFamily="34" charset="0"/>
                        </a:rPr>
                        <a:t>TRON: Legacy</a:t>
                      </a:r>
                    </a:p>
                  </a:txBody>
                  <a:tcPr marL="6778" marR="6778" marT="6778"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l" fontAlgn="b"/>
                      <a:r>
                        <a:rPr lang="en-IN" sz="1000" b="0" i="0" u="none" strike="noStrike">
                          <a:solidFill>
                            <a:srgbClr val="000000"/>
                          </a:solidFill>
                          <a:effectLst/>
                          <a:latin typeface="Calibri" panose="020F0502020204030204" pitchFamily="34" charset="0"/>
                        </a:rPr>
                        <a:t> 2,56,80,00,000.00 </a:t>
                      </a:r>
                    </a:p>
                  </a:txBody>
                  <a:tcPr marL="6778" marR="6778" marT="6778"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l" fontAlgn="b"/>
                      <a:r>
                        <a:rPr lang="en-IN" sz="1000" b="0" i="0" u="none" strike="noStrike">
                          <a:solidFill>
                            <a:srgbClr val="000000"/>
                          </a:solidFill>
                          <a:effectLst/>
                          <a:latin typeface="Calibri" panose="020F0502020204030204" pitchFamily="34" charset="0"/>
                        </a:rPr>
                        <a:t>  64,80,97,43,132.00 </a:t>
                      </a:r>
                    </a:p>
                  </a:txBody>
                  <a:tcPr marL="6778" marR="6778" marT="6778"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l" fontAlgn="b"/>
                      <a:r>
                        <a:rPr lang="en-US" sz="1000" b="0" i="0" u="none" strike="noStrike">
                          <a:solidFill>
                            <a:srgbClr val="000000"/>
                          </a:solidFill>
                          <a:effectLst/>
                          <a:latin typeface="Calibri" panose="020F0502020204030204" pitchFamily="34" charset="0"/>
                        </a:rPr>
                        <a:t>The Chronicles of Narnia: Prince Caspian</a:t>
                      </a:r>
                    </a:p>
                  </a:txBody>
                  <a:tcPr marL="6778" marR="6778" marT="6778"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l" fontAlgn="b"/>
                      <a:r>
                        <a:rPr lang="en-IN" sz="1000" b="0" i="0" u="none" strike="noStrike">
                          <a:solidFill>
                            <a:srgbClr val="000000"/>
                          </a:solidFill>
                          <a:effectLst/>
                          <a:latin typeface="Calibri" panose="020F0502020204030204" pitchFamily="34" charset="0"/>
                        </a:rPr>
                        <a:t> 1,11,90,00,000.00 </a:t>
                      </a:r>
                    </a:p>
                  </a:txBody>
                  <a:tcPr marL="6778" marR="6778" marT="6778"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l" fontAlgn="b"/>
                      <a:r>
                        <a:rPr lang="en-IN" sz="1000" b="0" i="0" u="none" strike="noStrike">
                          <a:solidFill>
                            <a:srgbClr val="000000"/>
                          </a:solidFill>
                          <a:effectLst/>
                          <a:latin typeface="Calibri" panose="020F0502020204030204" pitchFamily="34" charset="0"/>
                        </a:rPr>
                        <a:t>  22,78,95,46,131.00 </a:t>
                      </a:r>
                    </a:p>
                  </a:txBody>
                  <a:tcPr marL="6778" marR="6778" marT="6778"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extLst>
                  <a:ext uri="{0D108BD9-81ED-4DB2-BD59-A6C34878D82A}">
                    <a16:rowId xmlns:a16="http://schemas.microsoft.com/office/drawing/2014/main" val="536724493"/>
                  </a:ext>
                </a:extLst>
              </a:tr>
              <a:tr h="230029">
                <a:tc>
                  <a:txBody>
                    <a:bodyPr/>
                    <a:lstStyle/>
                    <a:p>
                      <a:pPr algn="l" fontAlgn="b"/>
                      <a:r>
                        <a:rPr lang="en-US" sz="1000" b="0" i="0" u="none" strike="noStrike">
                          <a:solidFill>
                            <a:srgbClr val="000000"/>
                          </a:solidFill>
                          <a:effectLst/>
                          <a:latin typeface="Calibri" panose="020F0502020204030204" pitchFamily="34" charset="0"/>
                        </a:rPr>
                        <a:t>Oz: The Great and Powerful</a:t>
                      </a:r>
                    </a:p>
                  </a:txBody>
                  <a:tcPr marL="6778" marR="6778" marT="6778"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IN" sz="1000" b="0" i="0" u="none" strike="noStrike">
                          <a:solidFill>
                            <a:srgbClr val="000000"/>
                          </a:solidFill>
                          <a:effectLst/>
                          <a:latin typeface="Calibri" panose="020F0502020204030204" pitchFamily="34" charset="0"/>
                        </a:rPr>
                        <a:t> 2,50,50,00,000.00 </a:t>
                      </a:r>
                    </a:p>
                  </a:txBody>
                  <a:tcPr marL="6778" marR="6778" marT="6778"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IN" sz="1000" b="0" i="0" u="none" strike="noStrike">
                          <a:solidFill>
                            <a:srgbClr val="000000"/>
                          </a:solidFill>
                          <a:effectLst/>
                          <a:latin typeface="Calibri" panose="020F0502020204030204" pitchFamily="34" charset="0"/>
                        </a:rPr>
                        <a:t>  62,98,27,78,045.00 </a:t>
                      </a:r>
                    </a:p>
                  </a:txBody>
                  <a:tcPr marL="6778" marR="6778" marT="6778"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IN" sz="1000" b="0" i="0" u="none" strike="noStrike">
                          <a:solidFill>
                            <a:srgbClr val="000000"/>
                          </a:solidFill>
                          <a:effectLst/>
                          <a:latin typeface="Calibri" panose="020F0502020204030204" pitchFamily="34" charset="0"/>
                        </a:rPr>
                        <a:t>Man of Steel</a:t>
                      </a:r>
                    </a:p>
                  </a:txBody>
                  <a:tcPr marL="6778" marR="6778" marT="6778"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IN" sz="1000" b="0" i="0" u="none" strike="noStrike">
                          <a:solidFill>
                            <a:srgbClr val="000000"/>
                          </a:solidFill>
                          <a:effectLst/>
                          <a:latin typeface="Calibri" panose="020F0502020204030204" pitchFamily="34" charset="0"/>
                        </a:rPr>
                        <a:t> 1,05,60,00,000.00 </a:t>
                      </a:r>
                    </a:p>
                  </a:txBody>
                  <a:tcPr marL="6778" marR="6778" marT="6778"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IN" sz="1000" b="0" i="0" u="none" strike="noStrike" dirty="0">
                          <a:solidFill>
                            <a:srgbClr val="000000"/>
                          </a:solidFill>
                          <a:effectLst/>
                          <a:latin typeface="Calibri" panose="020F0502020204030204" pitchFamily="34" charset="0"/>
                        </a:rPr>
                        <a:t>  20,96,25,81,044.00 </a:t>
                      </a:r>
                    </a:p>
                  </a:txBody>
                  <a:tcPr marL="6778" marR="6778" marT="6778"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val="1888116221"/>
                  </a:ext>
                </a:extLst>
              </a:tr>
              <a:tr h="230029">
                <a:tc>
                  <a:txBody>
                    <a:bodyPr/>
                    <a:lstStyle/>
                    <a:p>
                      <a:pPr algn="l" fontAlgn="b"/>
                      <a:r>
                        <a:rPr lang="en-IN" sz="1000" b="0" i="0" u="none" strike="noStrike">
                          <a:solidFill>
                            <a:srgbClr val="000000"/>
                          </a:solidFill>
                          <a:effectLst/>
                          <a:latin typeface="Calibri" panose="020F0502020204030204" pitchFamily="34" charset="0"/>
                        </a:rPr>
                        <a:t>Transformers: Age of Extinction</a:t>
                      </a:r>
                    </a:p>
                  </a:txBody>
                  <a:tcPr marL="6778" marR="6778" marT="6778"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l" fontAlgn="b"/>
                      <a:r>
                        <a:rPr lang="en-IN" sz="1000" b="0" i="0" u="none" strike="noStrike">
                          <a:solidFill>
                            <a:srgbClr val="000000"/>
                          </a:solidFill>
                          <a:effectLst/>
                          <a:latin typeface="Calibri" panose="020F0502020204030204" pitchFamily="34" charset="0"/>
                        </a:rPr>
                        <a:t> 2,44,20,00,000.00 </a:t>
                      </a:r>
                    </a:p>
                  </a:txBody>
                  <a:tcPr marL="6778" marR="6778" marT="6778"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l" fontAlgn="b"/>
                      <a:r>
                        <a:rPr lang="en-IN" sz="1000" b="0" i="0" u="none" strike="noStrike">
                          <a:solidFill>
                            <a:srgbClr val="000000"/>
                          </a:solidFill>
                          <a:effectLst/>
                          <a:latin typeface="Calibri" panose="020F0502020204030204" pitchFamily="34" charset="0"/>
                        </a:rPr>
                        <a:t>  61,15,58,12,958.00 </a:t>
                      </a:r>
                    </a:p>
                  </a:txBody>
                  <a:tcPr marL="6778" marR="6778" marT="6778"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l" fontAlgn="b"/>
                      <a:r>
                        <a:rPr lang="en-IN" sz="1000" b="0" i="0" u="none" strike="noStrike">
                          <a:solidFill>
                            <a:srgbClr val="000000"/>
                          </a:solidFill>
                          <a:effectLst/>
                          <a:latin typeface="Calibri" panose="020F0502020204030204" pitchFamily="34" charset="0"/>
                        </a:rPr>
                        <a:t>The Lone Ranger</a:t>
                      </a:r>
                    </a:p>
                  </a:txBody>
                  <a:tcPr marL="6778" marR="6778" marT="6778"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l" fontAlgn="b"/>
                      <a:r>
                        <a:rPr lang="en-IN" sz="1000" b="0" i="0" u="none" strike="noStrike">
                          <a:solidFill>
                            <a:srgbClr val="000000"/>
                          </a:solidFill>
                          <a:effectLst/>
                          <a:latin typeface="Calibri" panose="020F0502020204030204" pitchFamily="34" charset="0"/>
                        </a:rPr>
                        <a:t>     99,30,00,000.00 </a:t>
                      </a:r>
                    </a:p>
                  </a:txBody>
                  <a:tcPr marL="6778" marR="6778" marT="6778"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l" fontAlgn="b"/>
                      <a:r>
                        <a:rPr lang="en-IN" sz="1000" b="0" i="0" u="none" strike="noStrike">
                          <a:solidFill>
                            <a:srgbClr val="000000"/>
                          </a:solidFill>
                          <a:effectLst/>
                          <a:latin typeface="Calibri" panose="020F0502020204030204" pitchFamily="34" charset="0"/>
                        </a:rPr>
                        <a:t>  19,13,56,15,957.00 </a:t>
                      </a:r>
                    </a:p>
                  </a:txBody>
                  <a:tcPr marL="6778" marR="6778" marT="6778"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extLst>
                  <a:ext uri="{0D108BD9-81ED-4DB2-BD59-A6C34878D82A}">
                    <a16:rowId xmlns:a16="http://schemas.microsoft.com/office/drawing/2014/main" val="3512532174"/>
                  </a:ext>
                </a:extLst>
              </a:tr>
              <a:tr h="431303">
                <a:tc>
                  <a:txBody>
                    <a:bodyPr/>
                    <a:lstStyle/>
                    <a:p>
                      <a:pPr algn="l" fontAlgn="b"/>
                      <a:r>
                        <a:rPr lang="en-US" sz="1000" b="0" i="0" u="none" strike="noStrike">
                          <a:solidFill>
                            <a:srgbClr val="000000"/>
                          </a:solidFill>
                          <a:effectLst/>
                          <a:latin typeface="Calibri" panose="020F0502020204030204" pitchFamily="34" charset="0"/>
                        </a:rPr>
                        <a:t>Transformers: Revenge of the Fallen</a:t>
                      </a:r>
                    </a:p>
                  </a:txBody>
                  <a:tcPr marL="6778" marR="6778" marT="6778"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IN" sz="1000" b="0" i="0" u="none" strike="noStrike">
                          <a:solidFill>
                            <a:srgbClr val="000000"/>
                          </a:solidFill>
                          <a:effectLst/>
                          <a:latin typeface="Calibri" panose="020F0502020204030204" pitchFamily="34" charset="0"/>
                        </a:rPr>
                        <a:t> 2,37,90,00,000.00 </a:t>
                      </a:r>
                    </a:p>
                  </a:txBody>
                  <a:tcPr marL="6778" marR="6778" marT="6778"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IN" sz="1000" b="0" i="0" u="none" strike="noStrike">
                          <a:solidFill>
                            <a:srgbClr val="000000"/>
                          </a:solidFill>
                          <a:effectLst/>
                          <a:latin typeface="Calibri" panose="020F0502020204030204" pitchFamily="34" charset="0"/>
                        </a:rPr>
                        <a:t>  59,32,88,47,871.00 </a:t>
                      </a:r>
                    </a:p>
                  </a:txBody>
                  <a:tcPr marL="6778" marR="6778" marT="6778"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US" sz="1000" b="0" i="0" u="none" strike="noStrike">
                          <a:solidFill>
                            <a:srgbClr val="000000"/>
                          </a:solidFill>
                          <a:effectLst/>
                          <a:latin typeface="Calibri" panose="020F0502020204030204" pitchFamily="34" charset="0"/>
                        </a:rPr>
                        <a:t>Pirates of the Caribbean: Dead Mans Chest"</a:t>
                      </a:r>
                    </a:p>
                  </a:txBody>
                  <a:tcPr marL="6778" marR="6778" marT="6778"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IN" sz="1000" b="0" i="0" u="none" strike="noStrike">
                          <a:solidFill>
                            <a:srgbClr val="000000"/>
                          </a:solidFill>
                          <a:effectLst/>
                          <a:latin typeface="Calibri" panose="020F0502020204030204" pitchFamily="34" charset="0"/>
                        </a:rPr>
                        <a:t>     93,00,00,000.00 </a:t>
                      </a:r>
                    </a:p>
                  </a:txBody>
                  <a:tcPr marL="6778" marR="6778" marT="6778"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IN" sz="1000" b="0" i="0" u="none" strike="noStrike">
                          <a:solidFill>
                            <a:srgbClr val="000000"/>
                          </a:solidFill>
                          <a:effectLst/>
                          <a:latin typeface="Calibri" panose="020F0502020204030204" pitchFamily="34" charset="0"/>
                        </a:rPr>
                        <a:t>  17,30,86,50,870.00 </a:t>
                      </a:r>
                    </a:p>
                  </a:txBody>
                  <a:tcPr marL="6778" marR="6778" marT="6778"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val="3279319082"/>
                  </a:ext>
                </a:extLst>
              </a:tr>
              <a:tr h="230029">
                <a:tc>
                  <a:txBody>
                    <a:bodyPr/>
                    <a:lstStyle/>
                    <a:p>
                      <a:pPr algn="l" fontAlgn="b"/>
                      <a:r>
                        <a:rPr lang="en-IN" sz="1000" b="0" i="0" u="none" strike="noStrike">
                          <a:solidFill>
                            <a:srgbClr val="000000"/>
                          </a:solidFill>
                          <a:effectLst/>
                          <a:latin typeface="Calibri" panose="020F0502020204030204" pitchFamily="34" charset="0"/>
                        </a:rPr>
                        <a:t>Monsters University</a:t>
                      </a:r>
                    </a:p>
                  </a:txBody>
                  <a:tcPr marL="6778" marR="6778" marT="6778"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l" fontAlgn="b"/>
                      <a:r>
                        <a:rPr lang="en-IN" sz="1000" b="0" i="0" u="none" strike="noStrike">
                          <a:solidFill>
                            <a:srgbClr val="000000"/>
                          </a:solidFill>
                          <a:effectLst/>
                          <a:latin typeface="Calibri" panose="020F0502020204030204" pitchFamily="34" charset="0"/>
                        </a:rPr>
                        <a:t> 2,31,60,00,000.00 </a:t>
                      </a:r>
                    </a:p>
                  </a:txBody>
                  <a:tcPr marL="6778" marR="6778" marT="6778"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l" fontAlgn="b"/>
                      <a:r>
                        <a:rPr lang="en-IN" sz="1000" b="0" i="0" u="none" strike="noStrike">
                          <a:solidFill>
                            <a:srgbClr val="000000"/>
                          </a:solidFill>
                          <a:effectLst/>
                          <a:latin typeface="Calibri" panose="020F0502020204030204" pitchFamily="34" charset="0"/>
                        </a:rPr>
                        <a:t>  57,50,18,82,784.00 </a:t>
                      </a:r>
                    </a:p>
                  </a:txBody>
                  <a:tcPr marL="6778" marR="6778" marT="6778"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l" fontAlgn="b"/>
                      <a:r>
                        <a:rPr lang="en-IN" sz="1000" b="0" i="0" u="none" strike="noStrike">
                          <a:solidFill>
                            <a:srgbClr val="000000"/>
                          </a:solidFill>
                          <a:effectLst/>
                          <a:latin typeface="Calibri" panose="020F0502020204030204" pitchFamily="34" charset="0"/>
                        </a:rPr>
                        <a:t>Quantum of Solace</a:t>
                      </a:r>
                    </a:p>
                  </a:txBody>
                  <a:tcPr marL="6778" marR="6778" marT="6778"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l" fontAlgn="b"/>
                      <a:r>
                        <a:rPr lang="en-IN" sz="1000" b="0" i="0" u="none" strike="noStrike">
                          <a:solidFill>
                            <a:srgbClr val="000000"/>
                          </a:solidFill>
                          <a:effectLst/>
                          <a:latin typeface="Calibri" panose="020F0502020204030204" pitchFamily="34" charset="0"/>
                        </a:rPr>
                        <a:t>     86,70,00,000.00 </a:t>
                      </a:r>
                    </a:p>
                  </a:txBody>
                  <a:tcPr marL="6778" marR="6778" marT="6778"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l" fontAlgn="b"/>
                      <a:r>
                        <a:rPr lang="en-IN" sz="1000" b="0" i="0" u="none" strike="noStrike">
                          <a:solidFill>
                            <a:srgbClr val="000000"/>
                          </a:solidFill>
                          <a:effectLst/>
                          <a:latin typeface="Calibri" panose="020F0502020204030204" pitchFamily="34" charset="0"/>
                        </a:rPr>
                        <a:t>  15,48,16,85,783.00 </a:t>
                      </a:r>
                    </a:p>
                  </a:txBody>
                  <a:tcPr marL="6778" marR="6778" marT="6778"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extLst>
                  <a:ext uri="{0D108BD9-81ED-4DB2-BD59-A6C34878D82A}">
                    <a16:rowId xmlns:a16="http://schemas.microsoft.com/office/drawing/2014/main" val="1204881219"/>
                  </a:ext>
                </a:extLst>
              </a:tr>
              <a:tr h="230029">
                <a:tc>
                  <a:txBody>
                    <a:bodyPr/>
                    <a:lstStyle/>
                    <a:p>
                      <a:pPr algn="l" fontAlgn="b"/>
                      <a:r>
                        <a:rPr lang="en-IN" sz="1000" b="0" i="0" u="none" strike="noStrike">
                          <a:solidFill>
                            <a:srgbClr val="000000"/>
                          </a:solidFill>
                          <a:effectLst/>
                          <a:latin typeface="Calibri" panose="020F0502020204030204" pitchFamily="34" charset="0"/>
                        </a:rPr>
                        <a:t>X-Men: The Last Stand</a:t>
                      </a:r>
                    </a:p>
                  </a:txBody>
                  <a:tcPr marL="6778" marR="6778" marT="6778"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IN" sz="1000" b="0" i="0" u="none" strike="noStrike">
                          <a:solidFill>
                            <a:srgbClr val="000000"/>
                          </a:solidFill>
                          <a:effectLst/>
                          <a:latin typeface="Calibri" panose="020F0502020204030204" pitchFamily="34" charset="0"/>
                        </a:rPr>
                        <a:t> 2,25,30,00,000.00 </a:t>
                      </a:r>
                    </a:p>
                  </a:txBody>
                  <a:tcPr marL="6778" marR="6778" marT="6778"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IN" sz="1000" b="0" i="0" u="none" strike="noStrike">
                          <a:solidFill>
                            <a:srgbClr val="000000"/>
                          </a:solidFill>
                          <a:effectLst/>
                          <a:latin typeface="Calibri" panose="020F0502020204030204" pitchFamily="34" charset="0"/>
                        </a:rPr>
                        <a:t>  55,67,49,17,697.00 </a:t>
                      </a:r>
                    </a:p>
                  </a:txBody>
                  <a:tcPr marL="6778" marR="6778" marT="6778"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IN" sz="1000" b="0" i="0" u="none" strike="noStrike">
                          <a:solidFill>
                            <a:srgbClr val="000000"/>
                          </a:solidFill>
                          <a:effectLst/>
                          <a:latin typeface="Calibri" panose="020F0502020204030204" pitchFamily="34" charset="0"/>
                        </a:rPr>
                        <a:t>Superman Returns</a:t>
                      </a:r>
                    </a:p>
                  </a:txBody>
                  <a:tcPr marL="6778" marR="6778" marT="6778"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IN" sz="1000" b="0" i="0" u="none" strike="noStrike">
                          <a:solidFill>
                            <a:srgbClr val="000000"/>
                          </a:solidFill>
                          <a:effectLst/>
                          <a:latin typeface="Calibri" panose="020F0502020204030204" pitchFamily="34" charset="0"/>
                        </a:rPr>
                        <a:t>     80,40,00,000.00 </a:t>
                      </a:r>
                    </a:p>
                  </a:txBody>
                  <a:tcPr marL="6778" marR="6778" marT="6778"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IN" sz="1000" b="0" i="0" u="none" strike="noStrike">
                          <a:solidFill>
                            <a:srgbClr val="000000"/>
                          </a:solidFill>
                          <a:effectLst/>
                          <a:latin typeface="Calibri" panose="020F0502020204030204" pitchFamily="34" charset="0"/>
                        </a:rPr>
                        <a:t>  13,65,47,20,696.00 </a:t>
                      </a:r>
                    </a:p>
                  </a:txBody>
                  <a:tcPr marL="6778" marR="6778" marT="6778"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val="3018732632"/>
                  </a:ext>
                </a:extLst>
              </a:tr>
              <a:tr h="230029">
                <a:tc>
                  <a:txBody>
                    <a:bodyPr/>
                    <a:lstStyle/>
                    <a:p>
                      <a:pPr algn="l" fontAlgn="b"/>
                      <a:r>
                        <a:rPr lang="en-IN" sz="1000" b="0" i="0" u="none" strike="noStrike">
                          <a:solidFill>
                            <a:srgbClr val="000000"/>
                          </a:solidFill>
                          <a:effectLst/>
                          <a:latin typeface="Calibri" panose="020F0502020204030204" pitchFamily="34" charset="0"/>
                        </a:rPr>
                        <a:t>Alice in Wonderland</a:t>
                      </a:r>
                    </a:p>
                  </a:txBody>
                  <a:tcPr marL="6778" marR="6778" marT="6778"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l" fontAlgn="b"/>
                      <a:r>
                        <a:rPr lang="en-IN" sz="1000" b="0" i="0" u="none" strike="noStrike">
                          <a:solidFill>
                            <a:srgbClr val="000000"/>
                          </a:solidFill>
                          <a:effectLst/>
                          <a:latin typeface="Calibri" panose="020F0502020204030204" pitchFamily="34" charset="0"/>
                        </a:rPr>
                        <a:t> 2,19,00,00,000.00 </a:t>
                      </a:r>
                    </a:p>
                  </a:txBody>
                  <a:tcPr marL="6778" marR="6778" marT="6778"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l" fontAlgn="b"/>
                      <a:r>
                        <a:rPr lang="en-IN" sz="1000" b="0" i="0" u="none" strike="noStrike">
                          <a:solidFill>
                            <a:srgbClr val="000000"/>
                          </a:solidFill>
                          <a:effectLst/>
                          <a:latin typeface="Calibri" panose="020F0502020204030204" pitchFamily="34" charset="0"/>
                        </a:rPr>
                        <a:t>  53,84,79,52,610.00 </a:t>
                      </a:r>
                    </a:p>
                  </a:txBody>
                  <a:tcPr marL="6778" marR="6778" marT="6778"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l" fontAlgn="b"/>
                      <a:r>
                        <a:rPr lang="en-US" sz="1000" b="0" i="0" u="none" strike="noStrike">
                          <a:solidFill>
                            <a:srgbClr val="000000"/>
                          </a:solidFill>
                          <a:effectLst/>
                          <a:latin typeface="Calibri" panose="020F0502020204030204" pitchFamily="34" charset="0"/>
                        </a:rPr>
                        <a:t>Harry Potter and the Half-Blood Prince</a:t>
                      </a:r>
                    </a:p>
                  </a:txBody>
                  <a:tcPr marL="6778" marR="6778" marT="6778"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l" fontAlgn="b"/>
                      <a:r>
                        <a:rPr lang="en-IN" sz="1000" b="0" i="0" u="none" strike="noStrike">
                          <a:solidFill>
                            <a:srgbClr val="000000"/>
                          </a:solidFill>
                          <a:effectLst/>
                          <a:latin typeface="Calibri" panose="020F0502020204030204" pitchFamily="34" charset="0"/>
                        </a:rPr>
                        <a:t>     74,10,00,000.00 </a:t>
                      </a:r>
                    </a:p>
                  </a:txBody>
                  <a:tcPr marL="6778" marR="6778" marT="6778"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l" fontAlgn="b"/>
                      <a:r>
                        <a:rPr lang="en-IN" sz="1000" b="0" i="0" u="none" strike="noStrike">
                          <a:solidFill>
                            <a:srgbClr val="000000"/>
                          </a:solidFill>
                          <a:effectLst/>
                          <a:latin typeface="Calibri" panose="020F0502020204030204" pitchFamily="34" charset="0"/>
                        </a:rPr>
                        <a:t>  11,82,77,55,609.00 </a:t>
                      </a:r>
                    </a:p>
                  </a:txBody>
                  <a:tcPr marL="6778" marR="6778" marT="6778"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extLst>
                  <a:ext uri="{0D108BD9-81ED-4DB2-BD59-A6C34878D82A}">
                    <a16:rowId xmlns:a16="http://schemas.microsoft.com/office/drawing/2014/main" val="226305561"/>
                  </a:ext>
                </a:extLst>
              </a:tr>
              <a:tr h="230029">
                <a:tc>
                  <a:txBody>
                    <a:bodyPr/>
                    <a:lstStyle/>
                    <a:p>
                      <a:pPr algn="l" fontAlgn="b"/>
                      <a:r>
                        <a:rPr lang="en-IN" sz="1000" b="0" i="0" u="none" strike="noStrike">
                          <a:solidFill>
                            <a:srgbClr val="000000"/>
                          </a:solidFill>
                          <a:effectLst/>
                          <a:latin typeface="Calibri" panose="020F0502020204030204" pitchFamily="34" charset="0"/>
                        </a:rPr>
                        <a:t>Iron Man 3</a:t>
                      </a:r>
                    </a:p>
                  </a:txBody>
                  <a:tcPr marL="6778" marR="6778" marT="6778"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IN" sz="1000" b="0" i="0" u="none" strike="noStrike">
                          <a:solidFill>
                            <a:srgbClr val="000000"/>
                          </a:solidFill>
                          <a:effectLst/>
                          <a:latin typeface="Calibri" panose="020F0502020204030204" pitchFamily="34" charset="0"/>
                        </a:rPr>
                        <a:t> 2,12,70,00,000.00 </a:t>
                      </a:r>
                    </a:p>
                  </a:txBody>
                  <a:tcPr marL="6778" marR="6778" marT="6778"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IN" sz="1000" b="0" i="0" u="none" strike="noStrike">
                          <a:solidFill>
                            <a:srgbClr val="000000"/>
                          </a:solidFill>
                          <a:effectLst/>
                          <a:latin typeface="Calibri" panose="020F0502020204030204" pitchFamily="34" charset="0"/>
                        </a:rPr>
                        <a:t>  52,02,09,87,523.00 </a:t>
                      </a:r>
                    </a:p>
                  </a:txBody>
                  <a:tcPr marL="6778" marR="6778" marT="6778"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IN" sz="1000" b="0" i="0" u="none" strike="noStrike">
                          <a:solidFill>
                            <a:srgbClr val="000000"/>
                          </a:solidFill>
                          <a:effectLst/>
                          <a:latin typeface="Calibri" panose="020F0502020204030204" pitchFamily="34" charset="0"/>
                        </a:rPr>
                        <a:t>Avengers: Age of Ultron</a:t>
                      </a:r>
                    </a:p>
                  </a:txBody>
                  <a:tcPr marL="6778" marR="6778" marT="6778"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IN" sz="1000" b="0" i="0" u="none" strike="noStrike">
                          <a:solidFill>
                            <a:srgbClr val="000000"/>
                          </a:solidFill>
                          <a:effectLst/>
                          <a:latin typeface="Calibri" panose="020F0502020204030204" pitchFamily="34" charset="0"/>
                        </a:rPr>
                        <a:t>     67,80,00,000.00 </a:t>
                      </a:r>
                    </a:p>
                  </a:txBody>
                  <a:tcPr marL="6778" marR="6778" marT="6778"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IN" sz="1000" b="0" i="0" u="none" strike="noStrike">
                          <a:solidFill>
                            <a:srgbClr val="000000"/>
                          </a:solidFill>
                          <a:effectLst/>
                          <a:latin typeface="Calibri" panose="020F0502020204030204" pitchFamily="34" charset="0"/>
                        </a:rPr>
                        <a:t>  10,00,07,90,522.00 </a:t>
                      </a:r>
                    </a:p>
                  </a:txBody>
                  <a:tcPr marL="6778" marR="6778" marT="6778"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val="3643205184"/>
                  </a:ext>
                </a:extLst>
              </a:tr>
              <a:tr h="230029">
                <a:tc>
                  <a:txBody>
                    <a:bodyPr/>
                    <a:lstStyle/>
                    <a:p>
                      <a:pPr algn="l" fontAlgn="b"/>
                      <a:r>
                        <a:rPr lang="en-IN" sz="1000" b="0" i="0" u="none" strike="noStrike">
                          <a:solidFill>
                            <a:srgbClr val="000000"/>
                          </a:solidFill>
                          <a:effectLst/>
                          <a:latin typeface="Calibri" panose="020F0502020204030204" pitchFamily="34" charset="0"/>
                        </a:rPr>
                        <a:t>Spider-Man 2</a:t>
                      </a:r>
                    </a:p>
                  </a:txBody>
                  <a:tcPr marL="6778" marR="6778" marT="6778"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l" fontAlgn="b"/>
                      <a:r>
                        <a:rPr lang="en-IN" sz="1000" b="0" i="0" u="none" strike="noStrike">
                          <a:solidFill>
                            <a:srgbClr val="000000"/>
                          </a:solidFill>
                          <a:effectLst/>
                          <a:latin typeface="Calibri" panose="020F0502020204030204" pitchFamily="34" charset="0"/>
                        </a:rPr>
                        <a:t> 2,06,40,00,000.00 </a:t>
                      </a:r>
                    </a:p>
                  </a:txBody>
                  <a:tcPr marL="6778" marR="6778" marT="6778"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l" fontAlgn="b"/>
                      <a:r>
                        <a:rPr lang="en-IN" sz="1000" b="0" i="0" u="none" strike="noStrike">
                          <a:solidFill>
                            <a:srgbClr val="000000"/>
                          </a:solidFill>
                          <a:effectLst/>
                          <a:latin typeface="Calibri" panose="020F0502020204030204" pitchFamily="34" charset="0"/>
                        </a:rPr>
                        <a:t>  50,19,40,22,436.00 </a:t>
                      </a:r>
                    </a:p>
                  </a:txBody>
                  <a:tcPr marL="6778" marR="6778" marT="6778"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l" fontAlgn="b"/>
                      <a:r>
                        <a:rPr lang="en-IN" sz="1000" b="0" i="0" u="none" strike="noStrike">
                          <a:solidFill>
                            <a:srgbClr val="000000"/>
                          </a:solidFill>
                          <a:effectLst/>
                          <a:latin typeface="Calibri" panose="020F0502020204030204" pitchFamily="34" charset="0"/>
                        </a:rPr>
                        <a:t>Tangled</a:t>
                      </a:r>
                    </a:p>
                  </a:txBody>
                  <a:tcPr marL="6778" marR="6778" marT="6778"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l" fontAlgn="b"/>
                      <a:r>
                        <a:rPr lang="en-IN" sz="1000" b="0" i="0" u="none" strike="noStrike">
                          <a:solidFill>
                            <a:srgbClr val="000000"/>
                          </a:solidFill>
                          <a:effectLst/>
                          <a:latin typeface="Calibri" panose="020F0502020204030204" pitchFamily="34" charset="0"/>
                        </a:rPr>
                        <a:t>     61,50,00,000.00 </a:t>
                      </a:r>
                    </a:p>
                  </a:txBody>
                  <a:tcPr marL="6778" marR="6778" marT="6778"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l" fontAlgn="b"/>
                      <a:r>
                        <a:rPr lang="en-IN" sz="1000" b="0" i="0" u="none" strike="noStrike">
                          <a:solidFill>
                            <a:srgbClr val="000000"/>
                          </a:solidFill>
                          <a:effectLst/>
                          <a:latin typeface="Calibri" panose="020F0502020204030204" pitchFamily="34" charset="0"/>
                        </a:rPr>
                        <a:t>    8,17,38,25,435.00 </a:t>
                      </a:r>
                    </a:p>
                  </a:txBody>
                  <a:tcPr marL="6778" marR="6778" marT="6778"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extLst>
                  <a:ext uri="{0D108BD9-81ED-4DB2-BD59-A6C34878D82A}">
                    <a16:rowId xmlns:a16="http://schemas.microsoft.com/office/drawing/2014/main" val="2469454940"/>
                  </a:ext>
                </a:extLst>
              </a:tr>
              <a:tr h="230029">
                <a:tc>
                  <a:txBody>
                    <a:bodyPr/>
                    <a:lstStyle/>
                    <a:p>
                      <a:pPr algn="l" fontAlgn="b"/>
                      <a:r>
                        <a:rPr lang="en-IN" sz="1000" b="0" i="0" u="none" strike="noStrike">
                          <a:solidFill>
                            <a:srgbClr val="000000"/>
                          </a:solidFill>
                          <a:effectLst/>
                          <a:latin typeface="Calibri" panose="020F0502020204030204" pitchFamily="34" charset="0"/>
                        </a:rPr>
                        <a:t>Skyfall</a:t>
                      </a:r>
                    </a:p>
                  </a:txBody>
                  <a:tcPr marL="6778" marR="6778" marT="6778"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IN" sz="1000" b="0" i="0" u="none" strike="noStrike">
                          <a:solidFill>
                            <a:srgbClr val="000000"/>
                          </a:solidFill>
                          <a:effectLst/>
                          <a:latin typeface="Calibri" panose="020F0502020204030204" pitchFamily="34" charset="0"/>
                        </a:rPr>
                        <a:t> 2,00,10,00,000.00 </a:t>
                      </a:r>
                    </a:p>
                  </a:txBody>
                  <a:tcPr marL="6778" marR="6778" marT="6778"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IN" sz="1000" b="0" i="0" u="none" strike="noStrike">
                          <a:solidFill>
                            <a:srgbClr val="000000"/>
                          </a:solidFill>
                          <a:effectLst/>
                          <a:latin typeface="Calibri" panose="020F0502020204030204" pitchFamily="34" charset="0"/>
                        </a:rPr>
                        <a:t>  48,36,70,57,349.00 </a:t>
                      </a:r>
                    </a:p>
                  </a:txBody>
                  <a:tcPr marL="6778" marR="6778" marT="6778"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IN" sz="1000" b="0" i="0" u="none" strike="noStrike">
                          <a:solidFill>
                            <a:srgbClr val="000000"/>
                          </a:solidFill>
                          <a:effectLst/>
                          <a:latin typeface="Calibri" panose="020F0502020204030204" pitchFamily="34" charset="0"/>
                        </a:rPr>
                        <a:t>Spider-Man 3</a:t>
                      </a:r>
                    </a:p>
                  </a:txBody>
                  <a:tcPr marL="6778" marR="6778" marT="6778"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IN" sz="1000" b="0" i="0" u="none" strike="noStrike">
                          <a:solidFill>
                            <a:srgbClr val="000000"/>
                          </a:solidFill>
                          <a:effectLst/>
                          <a:latin typeface="Calibri" panose="020F0502020204030204" pitchFamily="34" charset="0"/>
                        </a:rPr>
                        <a:t>     55,20,00,000.00 </a:t>
                      </a:r>
                    </a:p>
                  </a:txBody>
                  <a:tcPr marL="6778" marR="6778" marT="6778"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IN" sz="1000" b="0" i="0" u="none" strike="noStrike">
                          <a:solidFill>
                            <a:srgbClr val="000000"/>
                          </a:solidFill>
                          <a:effectLst/>
                          <a:latin typeface="Calibri" panose="020F0502020204030204" pitchFamily="34" charset="0"/>
                        </a:rPr>
                        <a:t>    6,34,68,60,348.00 </a:t>
                      </a:r>
                    </a:p>
                  </a:txBody>
                  <a:tcPr marL="6778" marR="6778" marT="6778"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val="3708508126"/>
                  </a:ext>
                </a:extLst>
              </a:tr>
              <a:tr h="230029">
                <a:tc>
                  <a:txBody>
                    <a:bodyPr/>
                    <a:lstStyle/>
                    <a:p>
                      <a:pPr algn="l" fontAlgn="b"/>
                      <a:r>
                        <a:rPr lang="en-IN" sz="1000" b="0" i="0" u="none" strike="noStrike">
                          <a:solidFill>
                            <a:srgbClr val="000000"/>
                          </a:solidFill>
                          <a:effectLst/>
                          <a:latin typeface="Calibri" panose="020F0502020204030204" pitchFamily="34" charset="0"/>
                        </a:rPr>
                        <a:t>Jurassic World</a:t>
                      </a:r>
                    </a:p>
                  </a:txBody>
                  <a:tcPr marL="6778" marR="6778" marT="6778"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l" fontAlgn="b"/>
                      <a:r>
                        <a:rPr lang="en-IN" sz="1000" b="0" i="0" u="none" strike="noStrike">
                          <a:solidFill>
                            <a:srgbClr val="000000"/>
                          </a:solidFill>
                          <a:effectLst/>
                          <a:latin typeface="Calibri" panose="020F0502020204030204" pitchFamily="34" charset="0"/>
                        </a:rPr>
                        <a:t> 1,93,80,00,000.00 </a:t>
                      </a:r>
                    </a:p>
                  </a:txBody>
                  <a:tcPr marL="6778" marR="6778" marT="6778"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l" fontAlgn="b"/>
                      <a:r>
                        <a:rPr lang="en-IN" sz="1000" b="0" i="0" u="none" strike="noStrike">
                          <a:solidFill>
                            <a:srgbClr val="000000"/>
                          </a:solidFill>
                          <a:effectLst/>
                          <a:latin typeface="Calibri" panose="020F0502020204030204" pitchFamily="34" charset="0"/>
                        </a:rPr>
                        <a:t>  46,54,00,92,262.00 </a:t>
                      </a:r>
                    </a:p>
                  </a:txBody>
                  <a:tcPr marL="6778" marR="6778" marT="6778"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l" fontAlgn="b"/>
                      <a:r>
                        <a:rPr lang="en-IN" sz="1000" b="0" i="0" u="none" strike="noStrike">
                          <a:solidFill>
                            <a:srgbClr val="000000"/>
                          </a:solidFill>
                          <a:effectLst/>
                          <a:latin typeface="Calibri" panose="020F0502020204030204" pitchFamily="34" charset="0"/>
                        </a:rPr>
                        <a:t>John Carter</a:t>
                      </a:r>
                    </a:p>
                  </a:txBody>
                  <a:tcPr marL="6778" marR="6778" marT="6778"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l" fontAlgn="b"/>
                      <a:r>
                        <a:rPr lang="en-IN" sz="1000" b="0" i="0" u="none" strike="noStrike">
                          <a:solidFill>
                            <a:srgbClr val="000000"/>
                          </a:solidFill>
                          <a:effectLst/>
                          <a:latin typeface="Calibri" panose="020F0502020204030204" pitchFamily="34" charset="0"/>
                        </a:rPr>
                        <a:t>     48,90,00,000.00 </a:t>
                      </a:r>
                    </a:p>
                  </a:txBody>
                  <a:tcPr marL="6778" marR="6778" marT="6778"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l" fontAlgn="b"/>
                      <a:r>
                        <a:rPr lang="en-IN" sz="1000" b="0" i="0" u="none" strike="noStrike">
                          <a:solidFill>
                            <a:srgbClr val="000000"/>
                          </a:solidFill>
                          <a:effectLst/>
                          <a:latin typeface="Calibri" panose="020F0502020204030204" pitchFamily="34" charset="0"/>
                        </a:rPr>
                        <a:t>    4,51,98,95,261.00 </a:t>
                      </a:r>
                    </a:p>
                  </a:txBody>
                  <a:tcPr marL="6778" marR="6778" marT="6778"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extLst>
                  <a:ext uri="{0D108BD9-81ED-4DB2-BD59-A6C34878D82A}">
                    <a16:rowId xmlns:a16="http://schemas.microsoft.com/office/drawing/2014/main" val="3252121142"/>
                  </a:ext>
                </a:extLst>
              </a:tr>
              <a:tr h="230029">
                <a:tc>
                  <a:txBody>
                    <a:bodyPr/>
                    <a:lstStyle/>
                    <a:p>
                      <a:pPr algn="l" fontAlgn="b"/>
                      <a:r>
                        <a:rPr lang="en-IN" sz="1000" b="0" i="0" u="none" strike="noStrike">
                          <a:solidFill>
                            <a:srgbClr val="000000"/>
                          </a:solidFill>
                          <a:effectLst/>
                          <a:latin typeface="Calibri" panose="020F0502020204030204" pitchFamily="34" charset="0"/>
                        </a:rPr>
                        <a:t>Battleship</a:t>
                      </a:r>
                    </a:p>
                  </a:txBody>
                  <a:tcPr marL="6778" marR="6778" marT="6778"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IN" sz="1000" b="0" i="0" u="none" strike="noStrike">
                          <a:solidFill>
                            <a:srgbClr val="000000"/>
                          </a:solidFill>
                          <a:effectLst/>
                          <a:latin typeface="Calibri" panose="020F0502020204030204" pitchFamily="34" charset="0"/>
                        </a:rPr>
                        <a:t> 1,87,50,00,000.00 </a:t>
                      </a:r>
                    </a:p>
                  </a:txBody>
                  <a:tcPr marL="6778" marR="6778" marT="6778"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IN" sz="1000" b="0" i="0" u="none" strike="noStrike">
                          <a:solidFill>
                            <a:srgbClr val="000000"/>
                          </a:solidFill>
                          <a:effectLst/>
                          <a:latin typeface="Calibri" panose="020F0502020204030204" pitchFamily="34" charset="0"/>
                        </a:rPr>
                        <a:t>  44,71,31,27,175.00 </a:t>
                      </a:r>
                    </a:p>
                  </a:txBody>
                  <a:tcPr marL="6778" marR="6778" marT="6778"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IN" sz="1000" b="0" i="0" u="none" strike="noStrike">
                          <a:solidFill>
                            <a:srgbClr val="000000"/>
                          </a:solidFill>
                          <a:effectLst/>
                          <a:latin typeface="Calibri" panose="020F0502020204030204" pitchFamily="34" charset="0"/>
                        </a:rPr>
                        <a:t>The Dark Knight Rises</a:t>
                      </a:r>
                    </a:p>
                  </a:txBody>
                  <a:tcPr marL="6778" marR="6778" marT="6778"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IN" sz="1000" b="0" i="0" u="none" strike="noStrike">
                          <a:solidFill>
                            <a:srgbClr val="000000"/>
                          </a:solidFill>
                          <a:effectLst/>
                          <a:latin typeface="Calibri" panose="020F0502020204030204" pitchFamily="34" charset="0"/>
                        </a:rPr>
                        <a:t>     42,60,00,000.00 </a:t>
                      </a:r>
                    </a:p>
                  </a:txBody>
                  <a:tcPr marL="6778" marR="6778" marT="6778"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IN" sz="1000" b="0" i="0" u="none" strike="noStrike">
                          <a:solidFill>
                            <a:srgbClr val="000000"/>
                          </a:solidFill>
                          <a:effectLst/>
                          <a:latin typeface="Calibri" panose="020F0502020204030204" pitchFamily="34" charset="0"/>
                        </a:rPr>
                        <a:t>    2,69,29,30,174.00 </a:t>
                      </a:r>
                    </a:p>
                  </a:txBody>
                  <a:tcPr marL="6778" marR="6778" marT="6778"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val="3120285321"/>
                  </a:ext>
                </a:extLst>
              </a:tr>
              <a:tr h="230029">
                <a:tc>
                  <a:txBody>
                    <a:bodyPr/>
                    <a:lstStyle/>
                    <a:p>
                      <a:pPr algn="l" fontAlgn="b"/>
                      <a:r>
                        <a:rPr lang="en-IN" sz="1000" b="0" i="0" u="none" strike="noStrike">
                          <a:solidFill>
                            <a:srgbClr val="000000"/>
                          </a:solidFill>
                          <a:effectLst/>
                          <a:latin typeface="Calibri" panose="020F0502020204030204" pitchFamily="34" charset="0"/>
                        </a:rPr>
                        <a:t>Captain America: Civil War</a:t>
                      </a:r>
                    </a:p>
                  </a:txBody>
                  <a:tcPr marL="6778" marR="6778" marT="6778"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l" fontAlgn="b"/>
                      <a:r>
                        <a:rPr lang="en-IN" sz="1000" b="0" i="0" u="none" strike="noStrike">
                          <a:solidFill>
                            <a:srgbClr val="000000"/>
                          </a:solidFill>
                          <a:effectLst/>
                          <a:latin typeface="Calibri" panose="020F0502020204030204" pitchFamily="34" charset="0"/>
                        </a:rPr>
                        <a:t> 1,81,20,00,000.00 </a:t>
                      </a:r>
                    </a:p>
                  </a:txBody>
                  <a:tcPr marL="6778" marR="6778" marT="6778"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l" fontAlgn="b"/>
                      <a:r>
                        <a:rPr lang="en-IN" sz="1000" b="0" i="0" u="none" strike="noStrike">
                          <a:solidFill>
                            <a:srgbClr val="000000"/>
                          </a:solidFill>
                          <a:effectLst/>
                          <a:latin typeface="Calibri" panose="020F0502020204030204" pitchFamily="34" charset="0"/>
                        </a:rPr>
                        <a:t>  42,88,61,62,088.00 </a:t>
                      </a:r>
                    </a:p>
                  </a:txBody>
                  <a:tcPr marL="6778" marR="6778" marT="6778"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l" fontAlgn="b"/>
                      <a:r>
                        <a:rPr lang="en-IN" sz="1000" b="0" i="0" u="none" strike="noStrike">
                          <a:solidFill>
                            <a:srgbClr val="000000"/>
                          </a:solidFill>
                          <a:effectLst/>
                          <a:latin typeface="Calibri" panose="020F0502020204030204" pitchFamily="34" charset="0"/>
                        </a:rPr>
                        <a:t>Spectre</a:t>
                      </a:r>
                    </a:p>
                  </a:txBody>
                  <a:tcPr marL="6778" marR="6778" marT="6778"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l" fontAlgn="b"/>
                      <a:r>
                        <a:rPr lang="en-IN" sz="1000" b="0" i="0" u="none" strike="noStrike">
                          <a:solidFill>
                            <a:srgbClr val="000000"/>
                          </a:solidFill>
                          <a:effectLst/>
                          <a:latin typeface="Calibri" panose="020F0502020204030204" pitchFamily="34" charset="0"/>
                        </a:rPr>
                        <a:t>     36,30,00,000.00 </a:t>
                      </a:r>
                    </a:p>
                  </a:txBody>
                  <a:tcPr marL="6778" marR="6778" marT="6778"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l" fontAlgn="b"/>
                      <a:r>
                        <a:rPr lang="en-IN" sz="1000" b="0" i="0" u="none" strike="noStrike">
                          <a:solidFill>
                            <a:srgbClr val="000000"/>
                          </a:solidFill>
                          <a:effectLst/>
                          <a:latin typeface="Calibri" panose="020F0502020204030204" pitchFamily="34" charset="0"/>
                        </a:rPr>
                        <a:t>       86,59,65,087.00 </a:t>
                      </a:r>
                    </a:p>
                  </a:txBody>
                  <a:tcPr marL="6778" marR="6778" marT="6778"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extLst>
                  <a:ext uri="{0D108BD9-81ED-4DB2-BD59-A6C34878D82A}">
                    <a16:rowId xmlns:a16="http://schemas.microsoft.com/office/drawing/2014/main" val="2925900696"/>
                  </a:ext>
                </a:extLst>
              </a:tr>
              <a:tr h="230029">
                <a:tc>
                  <a:txBody>
                    <a:bodyPr/>
                    <a:lstStyle/>
                    <a:p>
                      <a:pPr algn="l" fontAlgn="b"/>
                      <a:r>
                        <a:rPr lang="en-IN" sz="1000" b="0" i="0" u="none" strike="noStrike">
                          <a:solidFill>
                            <a:srgbClr val="000000"/>
                          </a:solidFill>
                          <a:effectLst/>
                          <a:latin typeface="Calibri" panose="020F0502020204030204" pitchFamily="34" charset="0"/>
                        </a:rPr>
                        <a:t>Titanic</a:t>
                      </a:r>
                    </a:p>
                  </a:txBody>
                  <a:tcPr marL="6778" marR="6778" marT="6778"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IN" sz="1000" b="0" i="0" u="none" strike="noStrike">
                          <a:solidFill>
                            <a:srgbClr val="000000"/>
                          </a:solidFill>
                          <a:effectLst/>
                          <a:latin typeface="Calibri" panose="020F0502020204030204" pitchFamily="34" charset="0"/>
                        </a:rPr>
                        <a:t> 1,74,90,00,000.00 </a:t>
                      </a:r>
                    </a:p>
                  </a:txBody>
                  <a:tcPr marL="6778" marR="6778" marT="6778"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IN" sz="1000" b="0" i="0" u="none" strike="noStrike">
                          <a:solidFill>
                            <a:srgbClr val="000000"/>
                          </a:solidFill>
                          <a:effectLst/>
                          <a:latin typeface="Calibri" panose="020F0502020204030204" pitchFamily="34" charset="0"/>
                        </a:rPr>
                        <a:t>  41,05,91,97,001.00 </a:t>
                      </a:r>
                    </a:p>
                  </a:txBody>
                  <a:tcPr marL="6778" marR="6778" marT="6778"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US" sz="1000" b="0" i="0" u="none" strike="noStrike">
                          <a:solidFill>
                            <a:srgbClr val="000000"/>
                          </a:solidFill>
                          <a:effectLst/>
                          <a:latin typeface="Calibri" panose="020F0502020204030204" pitchFamily="34" charset="0"/>
                        </a:rPr>
                        <a:t>Pirates of the Caribbean: At Worlds End"</a:t>
                      </a:r>
                    </a:p>
                  </a:txBody>
                  <a:tcPr marL="6778" marR="6778" marT="6778"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IN" sz="1000" b="0" i="0" u="none" strike="noStrike">
                          <a:solidFill>
                            <a:srgbClr val="000000"/>
                          </a:solidFill>
                          <a:effectLst/>
                          <a:latin typeface="Calibri" panose="020F0502020204030204" pitchFamily="34" charset="0"/>
                        </a:rPr>
                        <a:t>     30,00,00,000.00 </a:t>
                      </a:r>
                    </a:p>
                  </a:txBody>
                  <a:tcPr marL="6778" marR="6778" marT="6778"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IN" sz="1000" b="0" i="0" u="none" strike="noStrike">
                          <a:solidFill>
                            <a:srgbClr val="000000"/>
                          </a:solidFill>
                          <a:effectLst/>
                          <a:latin typeface="Calibri" panose="020F0502020204030204" pitchFamily="34" charset="0"/>
                        </a:rPr>
                        <a:t>       96,10,00,000.00 </a:t>
                      </a:r>
                    </a:p>
                  </a:txBody>
                  <a:tcPr marL="6778" marR="6778" marT="6778"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val="500922622"/>
                  </a:ext>
                </a:extLst>
              </a:tr>
              <a:tr h="230029">
                <a:tc>
                  <a:txBody>
                    <a:bodyPr/>
                    <a:lstStyle/>
                    <a:p>
                      <a:pPr algn="l" fontAlgn="b"/>
                      <a:endParaRPr lang="en-IN" sz="1000" b="0" i="0" u="none" strike="noStrike">
                        <a:solidFill>
                          <a:srgbClr val="000000"/>
                        </a:solidFill>
                        <a:effectLst/>
                        <a:latin typeface="Calibri" panose="020F0502020204030204" pitchFamily="34" charset="0"/>
                      </a:endParaRPr>
                    </a:p>
                  </a:txBody>
                  <a:tcPr marL="6778" marR="6778" marT="6778"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778" marR="6778" marT="6778"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778" marR="6778" marT="6778"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l" fontAlgn="b"/>
                      <a:r>
                        <a:rPr lang="en-IN" sz="1000" b="0" i="0" u="none" strike="noStrike">
                          <a:solidFill>
                            <a:srgbClr val="000000"/>
                          </a:solidFill>
                          <a:effectLst/>
                          <a:latin typeface="Calibri" panose="020F0502020204030204" pitchFamily="34" charset="0"/>
                        </a:rPr>
                        <a:t>Avatar</a:t>
                      </a:r>
                    </a:p>
                  </a:txBody>
                  <a:tcPr marL="6778" marR="6778" marT="6778"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l" fontAlgn="b"/>
                      <a:r>
                        <a:rPr lang="en-IN" sz="1000" b="0" i="0" u="none" strike="noStrike">
                          <a:solidFill>
                            <a:srgbClr val="000000"/>
                          </a:solidFill>
                          <a:effectLst/>
                          <a:latin typeface="Calibri" panose="020F0502020204030204" pitchFamily="34" charset="0"/>
                        </a:rPr>
                        <a:t>     23,70,00,000.00 </a:t>
                      </a:r>
                    </a:p>
                  </a:txBody>
                  <a:tcPr marL="6778" marR="6778" marT="6778"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l" fontAlgn="b"/>
                      <a:r>
                        <a:rPr lang="en-IN" sz="1000" b="0" i="0" u="none" strike="noStrike" dirty="0">
                          <a:solidFill>
                            <a:srgbClr val="000000"/>
                          </a:solidFill>
                          <a:effectLst/>
                          <a:latin typeface="Calibri" panose="020F0502020204030204" pitchFamily="34" charset="0"/>
                        </a:rPr>
                        <a:t>    2,78,79,65,087.00 </a:t>
                      </a:r>
                    </a:p>
                  </a:txBody>
                  <a:tcPr marL="6778" marR="6778" marT="6778"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extLst>
                  <a:ext uri="{0D108BD9-81ED-4DB2-BD59-A6C34878D82A}">
                    <a16:rowId xmlns:a16="http://schemas.microsoft.com/office/drawing/2014/main" val="3759310817"/>
                  </a:ext>
                </a:extLst>
              </a:tr>
            </a:tbl>
          </a:graphicData>
        </a:graphic>
      </p:graphicFrame>
    </p:spTree>
    <p:extLst>
      <p:ext uri="{BB962C8B-B14F-4D97-AF65-F5344CB8AC3E}">
        <p14:creationId xmlns:p14="http://schemas.microsoft.com/office/powerpoint/2010/main" val="1353120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7A7D5A-5B86-001A-0C03-B3C7D0A0E922}"/>
              </a:ext>
            </a:extLst>
          </p:cNvPr>
          <p:cNvSpPr>
            <a:spLocks noGrp="1"/>
          </p:cNvSpPr>
          <p:nvPr>
            <p:ph type="title"/>
          </p:nvPr>
        </p:nvSpPr>
        <p:spPr/>
        <p:txBody>
          <a:bodyPr/>
          <a:lstStyle/>
          <a:p>
            <a:r>
              <a:rPr lang="en-IN" dirty="0"/>
              <a:t>IMDB MOVIES ANALYSIS</a:t>
            </a:r>
          </a:p>
        </p:txBody>
      </p:sp>
      <p:sp>
        <p:nvSpPr>
          <p:cNvPr id="3" name="Content Placeholder 2">
            <a:extLst>
              <a:ext uri="{FF2B5EF4-FFF2-40B4-BE49-F238E27FC236}">
                <a16:creationId xmlns:a16="http://schemas.microsoft.com/office/drawing/2014/main" id="{8B4D9902-2EF8-EEBA-B591-182479281272}"/>
              </a:ext>
            </a:extLst>
          </p:cNvPr>
          <p:cNvSpPr>
            <a:spLocks noGrp="1"/>
          </p:cNvSpPr>
          <p:nvPr>
            <p:ph idx="1"/>
          </p:nvPr>
        </p:nvSpPr>
        <p:spPr/>
        <p:txBody>
          <a:bodyPr/>
          <a:lstStyle/>
          <a:p>
            <a:r>
              <a:rPr lang="en-IN" dirty="0"/>
              <a:t>Subtitle: Understanding Your Customers to Drive Targeted Strategies</a:t>
            </a:r>
          </a:p>
          <a:p>
            <a:endParaRPr lang="en-IN" dirty="0"/>
          </a:p>
          <a:p>
            <a:r>
              <a:rPr lang="en-IN" dirty="0"/>
              <a:t>Team - PTID-CDA-NOV-24-248</a:t>
            </a:r>
          </a:p>
          <a:p>
            <a:endParaRPr lang="en-IN" dirty="0"/>
          </a:p>
          <a:p>
            <a:r>
              <a:rPr lang="en-IN" dirty="0"/>
              <a:t>TEAM MEMBER’s - Shubham Mohanty</a:t>
            </a:r>
          </a:p>
          <a:p>
            <a:pPr marL="0" indent="0">
              <a:buNone/>
            </a:pPr>
            <a:r>
              <a:rPr lang="en-IN" dirty="0"/>
              <a:t>                                          Athira M</a:t>
            </a:r>
          </a:p>
          <a:p>
            <a:endParaRPr lang="en-IN" dirty="0"/>
          </a:p>
        </p:txBody>
      </p:sp>
    </p:spTree>
    <p:extLst>
      <p:ext uri="{BB962C8B-B14F-4D97-AF65-F5344CB8AC3E}">
        <p14:creationId xmlns:p14="http://schemas.microsoft.com/office/powerpoint/2010/main" val="23784096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0D6B1B03-1F42-A173-D804-B785F8112D63}"/>
              </a:ext>
            </a:extLst>
          </p:cNvPr>
          <p:cNvSpPr>
            <a:spLocks noGrp="1" noChangeArrowheads="1"/>
          </p:cNvSpPr>
          <p:nvPr>
            <p:ph idx="1"/>
          </p:nvPr>
        </p:nvSpPr>
        <p:spPr bwMode="auto">
          <a:xfrm>
            <a:off x="448887" y="584148"/>
            <a:ext cx="11247120" cy="55707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None/>
              <a:tabLst/>
            </a:pPr>
            <a:r>
              <a:rPr kumimoji="0" lang="en-US" altLang="en-US" sz="16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Top Budget Films:</a:t>
            </a:r>
            <a:endParaRPr kumimoji="0" lang="en-US" altLang="en-US" sz="16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Prince of Persia: The Sands of Time</a:t>
            </a:r>
            <a:r>
              <a:rPr kumimoji="0" lang="en-US" altLang="en-US" sz="16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 leads with a budget of </a:t>
            </a:r>
            <a:r>
              <a:rPr kumimoji="0" lang="en-US" altLang="en-US" sz="16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₹3.13 billion</a:t>
            </a:r>
            <a:r>
              <a:rPr kumimoji="0" lang="en-US" altLang="en-US" sz="16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 followed closely by </a:t>
            </a:r>
            <a:r>
              <a:rPr kumimoji="0" lang="en-US" altLang="en-US" sz="16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The Great Gatsby</a:t>
            </a:r>
            <a:r>
              <a:rPr kumimoji="0" lang="en-US" altLang="en-US" sz="16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 with </a:t>
            </a:r>
            <a:r>
              <a:rPr kumimoji="0" lang="en-US" altLang="en-US" sz="16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₹3.07 billion</a:t>
            </a:r>
            <a:r>
              <a:rPr kumimoji="0" lang="en-US" altLang="en-US" sz="16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These films, along with others like </a:t>
            </a:r>
            <a:r>
              <a:rPr kumimoji="0" lang="en-US" altLang="en-US" sz="16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Star Trek Into Darkness</a:t>
            </a:r>
            <a:r>
              <a:rPr kumimoji="0" lang="en-US" altLang="en-US" sz="16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 (₹3.00 billion) and </a:t>
            </a:r>
            <a:r>
              <a:rPr kumimoji="0" lang="en-US" altLang="en-US" sz="16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World War Z</a:t>
            </a:r>
            <a:r>
              <a:rPr kumimoji="0" lang="en-US" altLang="en-US" sz="16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 (₹2.94 billion), demonstrate that significant investments are often required for large-scale productions, especially for action-packed or visually stunning movies.</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6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Revenue Comparison:</a:t>
            </a:r>
            <a:endParaRPr kumimoji="0" lang="en-US" altLang="en-US" sz="16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Prince of Persia</a:t>
            </a:r>
            <a:r>
              <a:rPr kumimoji="0" lang="en-US" altLang="en-US" sz="16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 and </a:t>
            </a:r>
            <a:r>
              <a:rPr kumimoji="0" lang="en-US" altLang="en-US" sz="16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The Great Gatsby</a:t>
            </a:r>
            <a:r>
              <a:rPr kumimoji="0" lang="en-US" altLang="en-US" sz="16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 both generated substantial returns of </a:t>
            </a:r>
            <a:r>
              <a:rPr kumimoji="0" lang="en-US" altLang="en-US" sz="16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₹81.25 billion</a:t>
            </a:r>
            <a:r>
              <a:rPr kumimoji="0" lang="en-US" altLang="en-US" sz="16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 and </a:t>
            </a:r>
            <a:r>
              <a:rPr kumimoji="0" lang="en-US" altLang="en-US" sz="16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₹79.42 billion</a:t>
            </a:r>
            <a:r>
              <a:rPr kumimoji="0" lang="en-US" altLang="en-US" sz="16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 respectively, showing that high-budget films can indeed translate into substantial revenues.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Furious 7</a:t>
            </a:r>
            <a:r>
              <a:rPr kumimoji="0" lang="en-US" altLang="en-US" sz="16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 (₹2.88 billion budget) is another example, generating a massive </a:t>
            </a:r>
            <a:r>
              <a:rPr kumimoji="0" lang="en-US" altLang="en-US" sz="16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₹73.94 billion</a:t>
            </a:r>
            <a:r>
              <a:rPr kumimoji="0" lang="en-US" altLang="en-US" sz="16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 in revenue, demonstrating the payoff of large budgets when paired with global franchises.</a:t>
            </a:r>
          </a:p>
          <a:p>
            <a:pPr marL="0" indent="0">
              <a:buNone/>
            </a:pPr>
            <a:r>
              <a:rPr lang="en-US" sz="1600" b="1" dirty="0">
                <a:latin typeface="Calibri" panose="020F0502020204030204" pitchFamily="34" charset="0"/>
                <a:ea typeface="Calibri" panose="020F0502020204030204" pitchFamily="34" charset="0"/>
                <a:cs typeface="Calibri" panose="020F0502020204030204" pitchFamily="34" charset="0"/>
              </a:rPr>
              <a:t>Revenue Outperformance: The Surprising Successes</a:t>
            </a:r>
          </a:p>
          <a:p>
            <a:pPr marL="0" indent="0">
              <a:buNone/>
            </a:pPr>
            <a:r>
              <a:rPr lang="en-US" sz="1600" b="1" dirty="0" err="1">
                <a:latin typeface="Calibri" panose="020F0502020204030204" pitchFamily="34" charset="0"/>
                <a:ea typeface="Calibri" panose="020F0502020204030204" pitchFamily="34" charset="0"/>
                <a:cs typeface="Calibri" panose="020F0502020204030204" pitchFamily="34" charset="0"/>
              </a:rPr>
              <a:t>Spectre</a:t>
            </a:r>
            <a:r>
              <a:rPr lang="en-US" sz="1600" dirty="0">
                <a:latin typeface="Calibri" panose="020F0502020204030204" pitchFamily="34" charset="0"/>
                <a:ea typeface="Calibri" panose="020F0502020204030204" pitchFamily="34" charset="0"/>
                <a:cs typeface="Calibri" panose="020F0502020204030204" pitchFamily="34" charset="0"/>
              </a:rPr>
              <a:t> (₹36 crore budget) with </a:t>
            </a:r>
            <a:r>
              <a:rPr lang="en-US" sz="1600" b="1" dirty="0">
                <a:latin typeface="Calibri" panose="020F0502020204030204" pitchFamily="34" charset="0"/>
                <a:ea typeface="Calibri" panose="020F0502020204030204" pitchFamily="34" charset="0"/>
                <a:cs typeface="Calibri" panose="020F0502020204030204" pitchFamily="34" charset="0"/>
              </a:rPr>
              <a:t>₹86 crore revenue</a:t>
            </a:r>
            <a:r>
              <a:rPr lang="en-US" sz="1600" dirty="0">
                <a:latin typeface="Calibri" panose="020F0502020204030204" pitchFamily="34" charset="0"/>
                <a:ea typeface="Calibri" panose="020F0502020204030204" pitchFamily="34" charset="0"/>
                <a:cs typeface="Calibri" panose="020F0502020204030204" pitchFamily="34" charset="0"/>
              </a:rPr>
              <a:t> illustrates that a strong brand and compelling story can yield outsized returns even without a massive budget.</a:t>
            </a:r>
          </a:p>
          <a:p>
            <a:pPr marL="0" indent="0">
              <a:buNone/>
            </a:pPr>
            <a:r>
              <a:rPr lang="en-US" sz="1600" b="1" dirty="0">
                <a:latin typeface="Calibri" panose="020F0502020204030204" pitchFamily="34" charset="0"/>
                <a:ea typeface="Calibri" panose="020F0502020204030204" pitchFamily="34" charset="0"/>
                <a:cs typeface="Calibri" panose="020F0502020204030204" pitchFamily="34" charset="0"/>
              </a:rPr>
              <a:t>Titanic</a:t>
            </a:r>
            <a:r>
              <a:rPr lang="en-US" sz="1600" dirty="0">
                <a:latin typeface="Calibri" panose="020F0502020204030204" pitchFamily="34" charset="0"/>
                <a:ea typeface="Calibri" panose="020F0502020204030204" pitchFamily="34" charset="0"/>
                <a:cs typeface="Calibri" panose="020F0502020204030204" pitchFamily="34" charset="0"/>
              </a:rPr>
              <a:t>:</a:t>
            </a:r>
          </a:p>
          <a:p>
            <a:r>
              <a:rPr lang="en-US" sz="1600" dirty="0">
                <a:latin typeface="Calibri" panose="020F0502020204030204" pitchFamily="34" charset="0"/>
                <a:ea typeface="Calibri" panose="020F0502020204030204" pitchFamily="34" charset="0"/>
                <a:cs typeface="Calibri" panose="020F0502020204030204" pitchFamily="34" charset="0"/>
              </a:rPr>
              <a:t>Budget: </a:t>
            </a:r>
            <a:r>
              <a:rPr lang="en-US" sz="1600" b="1" dirty="0">
                <a:latin typeface="Calibri" panose="020F0502020204030204" pitchFamily="34" charset="0"/>
                <a:ea typeface="Calibri" panose="020F0502020204030204" pitchFamily="34" charset="0"/>
                <a:cs typeface="Calibri" panose="020F0502020204030204" pitchFamily="34" charset="0"/>
              </a:rPr>
              <a:t>₹1.74 billion</a:t>
            </a:r>
          </a:p>
          <a:p>
            <a:r>
              <a:rPr lang="en-US" sz="1600" dirty="0">
                <a:latin typeface="Calibri" panose="020F0502020204030204" pitchFamily="34" charset="0"/>
                <a:ea typeface="Calibri" panose="020F0502020204030204" pitchFamily="34" charset="0"/>
                <a:cs typeface="Calibri" panose="020F0502020204030204" pitchFamily="34" charset="0"/>
              </a:rPr>
              <a:t>Revenue: </a:t>
            </a:r>
            <a:r>
              <a:rPr lang="en-US" sz="1600" b="1" dirty="0">
                <a:latin typeface="Calibri" panose="020F0502020204030204" pitchFamily="34" charset="0"/>
                <a:ea typeface="Calibri" panose="020F0502020204030204" pitchFamily="34" charset="0"/>
                <a:cs typeface="Calibri" panose="020F0502020204030204" pitchFamily="34" charset="0"/>
              </a:rPr>
              <a:t>₹41.05 billion</a:t>
            </a:r>
          </a:p>
          <a:p>
            <a:r>
              <a:rPr lang="en-US" sz="1600" dirty="0">
                <a:latin typeface="Calibri" panose="020F0502020204030204" pitchFamily="34" charset="0"/>
                <a:ea typeface="Calibri" panose="020F0502020204030204" pitchFamily="34" charset="0"/>
                <a:cs typeface="Calibri" panose="020F0502020204030204" pitchFamily="34" charset="0"/>
              </a:rPr>
              <a:t>While not the highest budget, the emotional and cultural impact of </a:t>
            </a:r>
            <a:r>
              <a:rPr lang="en-US" sz="1600" b="1" dirty="0">
                <a:latin typeface="Calibri" panose="020F0502020204030204" pitchFamily="34" charset="0"/>
                <a:ea typeface="Calibri" panose="020F0502020204030204" pitchFamily="34" charset="0"/>
                <a:cs typeface="Calibri" panose="020F0502020204030204" pitchFamily="34" charset="0"/>
              </a:rPr>
              <a:t>Titanic</a:t>
            </a:r>
            <a:r>
              <a:rPr lang="en-US" sz="1600" dirty="0">
                <a:latin typeface="Calibri" panose="020F0502020204030204" pitchFamily="34" charset="0"/>
                <a:ea typeface="Calibri" panose="020F0502020204030204" pitchFamily="34" charset="0"/>
                <a:cs typeface="Calibri" panose="020F0502020204030204" pitchFamily="34" charset="0"/>
              </a:rPr>
              <a:t> led to its global success, showing that factors beyond budget (storytelling, acting) can contribute significantly to a film's financial success.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6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1695325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C73C5BDA-421F-6EF4-FCA8-01EB65158268}"/>
              </a:ext>
            </a:extLst>
          </p:cNvPr>
          <p:cNvSpPr>
            <a:spLocks noGrp="1" noChangeArrowheads="1"/>
          </p:cNvSpPr>
          <p:nvPr>
            <p:ph idx="1"/>
          </p:nvPr>
        </p:nvSpPr>
        <p:spPr bwMode="auto">
          <a:xfrm>
            <a:off x="908165" y="789816"/>
            <a:ext cx="10375669" cy="5278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lang="en-IN" sz="1600" dirty="0">
                <a:latin typeface="Calibri" panose="020F0502020204030204" pitchFamily="34" charset="0"/>
                <a:ea typeface="Calibri" panose="020F0502020204030204" pitchFamily="34" charset="0"/>
                <a:cs typeface="Calibri" panose="020F0502020204030204" pitchFamily="34" charset="0"/>
              </a:rPr>
              <a:t>Franchise Value</a:t>
            </a:r>
            <a:endParaRPr kumimoji="0" lang="en-US" altLang="en-US" sz="16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The Avengers</a:t>
            </a:r>
            <a:r>
              <a:rPr kumimoji="0" lang="en-US" altLang="en-US" sz="16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 and </a:t>
            </a:r>
            <a:r>
              <a:rPr kumimoji="0" lang="en-US" altLang="en-US" sz="16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Iron Man 3</a:t>
            </a:r>
            <a:r>
              <a:rPr kumimoji="0" lang="en-US" altLang="en-US" sz="16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 two major superhero films, show how investing in successful franchises and global marketing campaigns results in massive returns. For example: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Iron Man 3</a:t>
            </a:r>
            <a:r>
              <a:rPr kumimoji="0" lang="en-US" altLang="en-US" sz="16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 ₹2.13 billion budget, ₹52.02 billion revenue.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The Avengers</a:t>
            </a:r>
            <a:r>
              <a:rPr kumimoji="0" lang="en-US" altLang="en-US" sz="16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 ₹1.18 billion budget, ₹24.61 billion revenue.</a:t>
            </a:r>
            <a:endParaRPr lang="en-US" altLang="en-US" sz="1600" dirty="0">
              <a:solidFill>
                <a:schemeClr val="tx1"/>
              </a:solidFill>
              <a:latin typeface="Calibri" panose="020F0502020204030204" pitchFamily="34" charset="0"/>
              <a:ea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None/>
              <a:tabLst/>
            </a:pPr>
            <a:endParaRPr lang="en-US" sz="16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None/>
              <a:tabLst/>
            </a:pPr>
            <a:r>
              <a:rPr lang="en-US" sz="1600" b="1" dirty="0">
                <a:latin typeface="Calibri" panose="020F0502020204030204" pitchFamily="34" charset="0"/>
                <a:ea typeface="Calibri" panose="020F0502020204030204" pitchFamily="34" charset="0"/>
                <a:cs typeface="Calibri" panose="020F0502020204030204" pitchFamily="34" charset="0"/>
              </a:rPr>
              <a:t>Underperforming High-Budget Films</a:t>
            </a:r>
          </a:p>
          <a:p>
            <a:pPr marL="0" marR="0" lvl="0" indent="0" algn="l" defTabSz="914400" rtl="0" eaLnBrk="0" fontAlgn="base" latinLnBrk="0" hangingPunct="0">
              <a:lnSpc>
                <a:spcPct val="100000"/>
              </a:lnSpc>
              <a:spcBef>
                <a:spcPct val="0"/>
              </a:spcBef>
              <a:spcAft>
                <a:spcPct val="0"/>
              </a:spcAft>
              <a:buClrTx/>
              <a:buSzTx/>
              <a:buNone/>
              <a:tabLst/>
            </a:pPr>
            <a:r>
              <a:rPr lang="en-US" sz="1600" dirty="0">
                <a:latin typeface="Calibri" panose="020F0502020204030204" pitchFamily="34" charset="0"/>
                <a:ea typeface="Calibri" panose="020F0502020204030204" pitchFamily="34" charset="0"/>
                <a:cs typeface="Calibri" panose="020F0502020204030204" pitchFamily="34" charset="0"/>
              </a:rPr>
              <a:t>Some films demonstrate that a higher budget does not guarantee a high return:</a:t>
            </a:r>
          </a:p>
          <a:p>
            <a:pPr marL="0" marR="0" lvl="0" indent="0" algn="l" defTabSz="914400" rtl="0" eaLnBrk="0" fontAlgn="base" latinLnBrk="0" hangingPunct="0">
              <a:lnSpc>
                <a:spcPct val="100000"/>
              </a:lnSpc>
              <a:spcBef>
                <a:spcPct val="0"/>
              </a:spcBef>
              <a:spcAft>
                <a:spcPct val="0"/>
              </a:spcAft>
              <a:buClrTx/>
              <a:buSzTx/>
              <a:buNone/>
              <a:tabLst/>
            </a:pPr>
            <a:r>
              <a:rPr lang="en-US" sz="1600" b="1" dirty="0">
                <a:latin typeface="Calibri" panose="020F0502020204030204" pitchFamily="34" charset="0"/>
                <a:ea typeface="Calibri" panose="020F0502020204030204" pitchFamily="34" charset="0"/>
                <a:cs typeface="Calibri" panose="020F0502020204030204" pitchFamily="34" charset="0"/>
              </a:rPr>
              <a:t>John Carter</a:t>
            </a:r>
            <a:r>
              <a:rPr lang="en-US" sz="1600" dirty="0">
                <a:latin typeface="Calibri" panose="020F0502020204030204" pitchFamily="34" charset="0"/>
                <a:ea typeface="Calibri" panose="020F0502020204030204" pitchFamily="34" charset="0"/>
                <a:cs typeface="Calibri" panose="020F0502020204030204" pitchFamily="34" charset="0"/>
              </a:rPr>
              <a:t> (₹489 crore budget, ₹45 crore revenue) and </a:t>
            </a:r>
            <a:r>
              <a:rPr lang="en-US" sz="1600" b="1" dirty="0">
                <a:latin typeface="Calibri" panose="020F0502020204030204" pitchFamily="34" charset="0"/>
                <a:ea typeface="Calibri" panose="020F0502020204030204" pitchFamily="34" charset="0"/>
                <a:cs typeface="Calibri" panose="020F0502020204030204" pitchFamily="34" charset="0"/>
              </a:rPr>
              <a:t>The Lone Ranger</a:t>
            </a:r>
            <a:r>
              <a:rPr lang="en-US" sz="1600" dirty="0">
                <a:latin typeface="Calibri" panose="020F0502020204030204" pitchFamily="34" charset="0"/>
                <a:ea typeface="Calibri" panose="020F0502020204030204" pitchFamily="34" charset="0"/>
                <a:cs typeface="Calibri" panose="020F0502020204030204" pitchFamily="34" charset="0"/>
              </a:rPr>
              <a:t> (₹993 crore budget, ₹191 crore revenue) show that large investments may not always be met with equally large returns.</a:t>
            </a:r>
          </a:p>
          <a:p>
            <a:pPr marL="0" marR="0" lvl="0" indent="0" algn="l" defTabSz="914400" rtl="0" eaLnBrk="0" fontAlgn="base" latinLnBrk="0" hangingPunct="0">
              <a:lnSpc>
                <a:spcPct val="100000"/>
              </a:lnSpc>
              <a:spcBef>
                <a:spcPct val="0"/>
              </a:spcBef>
              <a:spcAft>
                <a:spcPct val="0"/>
              </a:spcAft>
              <a:buClrTx/>
              <a:buSzTx/>
              <a:buNone/>
              <a:tabLst/>
            </a:pPr>
            <a:r>
              <a:rPr lang="en-US" sz="1600" b="1" dirty="0">
                <a:latin typeface="Calibri" panose="020F0502020204030204" pitchFamily="34" charset="0"/>
                <a:ea typeface="Calibri" panose="020F0502020204030204" pitchFamily="34" charset="0"/>
                <a:cs typeface="Calibri" panose="020F0502020204030204" pitchFamily="34" charset="0"/>
              </a:rPr>
              <a:t>Battleship</a:t>
            </a:r>
            <a:r>
              <a:rPr lang="en-US" sz="1600" dirty="0">
                <a:latin typeface="Calibri" panose="020F0502020204030204" pitchFamily="34" charset="0"/>
                <a:ea typeface="Calibri" panose="020F0502020204030204" pitchFamily="34" charset="0"/>
                <a:cs typeface="Calibri" panose="020F0502020204030204" pitchFamily="34" charset="0"/>
              </a:rPr>
              <a:t> (₹1.87 billion budget) and </a:t>
            </a:r>
            <a:r>
              <a:rPr lang="en-US" sz="1600" b="1" dirty="0">
                <a:latin typeface="Calibri" panose="020F0502020204030204" pitchFamily="34" charset="0"/>
                <a:ea typeface="Calibri" panose="020F0502020204030204" pitchFamily="34" charset="0"/>
                <a:cs typeface="Calibri" panose="020F0502020204030204" pitchFamily="34" charset="0"/>
              </a:rPr>
              <a:t>The Dark Knight Rises</a:t>
            </a:r>
            <a:r>
              <a:rPr lang="en-US" sz="1600" dirty="0">
                <a:latin typeface="Calibri" panose="020F0502020204030204" pitchFamily="34" charset="0"/>
                <a:ea typeface="Calibri" panose="020F0502020204030204" pitchFamily="34" charset="0"/>
                <a:cs typeface="Calibri" panose="020F0502020204030204" pitchFamily="34" charset="0"/>
              </a:rPr>
              <a:t> (₹426 crore budget) are also examples where the investments did not yield the expected returns, suggesting that strong marketing, genre appeal, and audience engagement are crucial for translating high budgets into success.</a:t>
            </a:r>
          </a:p>
          <a:p>
            <a:pPr marL="0" indent="0">
              <a:buNone/>
            </a:pPr>
            <a:r>
              <a:rPr lang="en-US" sz="1600" b="1" dirty="0">
                <a:latin typeface="Calibri" panose="020F0502020204030204" pitchFamily="34" charset="0"/>
                <a:ea typeface="Calibri" panose="020F0502020204030204" pitchFamily="34" charset="0"/>
                <a:cs typeface="Calibri" panose="020F0502020204030204" pitchFamily="34" charset="0"/>
              </a:rPr>
              <a:t>Key Takeaways</a:t>
            </a:r>
          </a:p>
          <a:p>
            <a:pPr marL="0" indent="0">
              <a:buNone/>
            </a:pPr>
            <a:r>
              <a:rPr lang="en-US" sz="1600" b="1" dirty="0">
                <a:latin typeface="Calibri" panose="020F0502020204030204" pitchFamily="34" charset="0"/>
                <a:ea typeface="Calibri" panose="020F0502020204030204" pitchFamily="34" charset="0"/>
                <a:cs typeface="Calibri" panose="020F0502020204030204" pitchFamily="34" charset="0"/>
              </a:rPr>
              <a:t>High Budget ≠ Guaranteed Success:</a:t>
            </a:r>
          </a:p>
          <a:p>
            <a:pPr marL="0" indent="0">
              <a:buNone/>
            </a:pPr>
            <a:r>
              <a:rPr lang="en-US" dirty="0">
                <a:latin typeface="Calibri" panose="020F0502020204030204" pitchFamily="34" charset="0"/>
                <a:ea typeface="Calibri" panose="020F0502020204030204" pitchFamily="34" charset="0"/>
                <a:cs typeface="Calibri" panose="020F0502020204030204" pitchFamily="34" charset="0"/>
              </a:rPr>
              <a:t>While high-budget films like </a:t>
            </a:r>
            <a:r>
              <a:rPr lang="en-US" b="1" dirty="0">
                <a:latin typeface="Calibri" panose="020F0502020204030204" pitchFamily="34" charset="0"/>
                <a:ea typeface="Calibri" panose="020F0502020204030204" pitchFamily="34" charset="0"/>
                <a:cs typeface="Calibri" panose="020F0502020204030204" pitchFamily="34" charset="0"/>
              </a:rPr>
              <a:t>Furious 7</a:t>
            </a:r>
            <a:r>
              <a:rPr lang="en-US" dirty="0">
                <a:latin typeface="Calibri" panose="020F0502020204030204" pitchFamily="34" charset="0"/>
                <a:ea typeface="Calibri" panose="020F0502020204030204" pitchFamily="34" charset="0"/>
                <a:cs typeface="Calibri" panose="020F0502020204030204" pitchFamily="34" charset="0"/>
              </a:rPr>
              <a:t> and </a:t>
            </a:r>
            <a:r>
              <a:rPr lang="en-US" b="1" dirty="0">
                <a:latin typeface="Calibri" panose="020F0502020204030204" pitchFamily="34" charset="0"/>
                <a:ea typeface="Calibri" panose="020F0502020204030204" pitchFamily="34" charset="0"/>
                <a:cs typeface="Calibri" panose="020F0502020204030204" pitchFamily="34" charset="0"/>
              </a:rPr>
              <a:t>The Great Gatsby</a:t>
            </a:r>
            <a:r>
              <a:rPr lang="en-US" dirty="0">
                <a:latin typeface="Calibri" panose="020F0502020204030204" pitchFamily="34" charset="0"/>
                <a:ea typeface="Calibri" panose="020F0502020204030204" pitchFamily="34" charset="0"/>
                <a:cs typeface="Calibri" panose="020F0502020204030204" pitchFamily="34" charset="0"/>
              </a:rPr>
              <a:t> have generated massive returns, films like </a:t>
            </a:r>
            <a:r>
              <a:rPr lang="en-US" b="1" dirty="0">
                <a:latin typeface="Calibri" panose="020F0502020204030204" pitchFamily="34" charset="0"/>
                <a:ea typeface="Calibri" panose="020F0502020204030204" pitchFamily="34" charset="0"/>
                <a:cs typeface="Calibri" panose="020F0502020204030204" pitchFamily="34" charset="0"/>
              </a:rPr>
              <a:t>John Carter</a:t>
            </a:r>
            <a:r>
              <a:rPr lang="en-US" dirty="0">
                <a:latin typeface="Calibri" panose="020F0502020204030204" pitchFamily="34" charset="0"/>
                <a:ea typeface="Calibri" panose="020F0502020204030204" pitchFamily="34" charset="0"/>
                <a:cs typeface="Calibri" panose="020F0502020204030204" pitchFamily="34" charset="0"/>
              </a:rPr>
              <a:t> and </a:t>
            </a:r>
            <a:r>
              <a:rPr lang="en-US" b="1" dirty="0">
                <a:latin typeface="Calibri" panose="020F0502020204030204" pitchFamily="34" charset="0"/>
                <a:ea typeface="Calibri" panose="020F0502020204030204" pitchFamily="34" charset="0"/>
                <a:cs typeface="Calibri" panose="020F0502020204030204" pitchFamily="34" charset="0"/>
              </a:rPr>
              <a:t>Battleship</a:t>
            </a:r>
            <a:r>
              <a:rPr lang="en-US" dirty="0">
                <a:latin typeface="Calibri" panose="020F0502020204030204" pitchFamily="34" charset="0"/>
                <a:ea typeface="Calibri" panose="020F0502020204030204" pitchFamily="34" charset="0"/>
                <a:cs typeface="Calibri" panose="020F0502020204030204" pitchFamily="34" charset="0"/>
              </a:rPr>
              <a:t> illustrate that budgets alone are not a guarantee of success. The quality of storytelling, market trends, and audience engagement play significant roles in a film's success.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1969988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941CEF7-5CDD-07E7-91C0-1D7CD2FF88FE}"/>
              </a:ext>
            </a:extLst>
          </p:cNvPr>
          <p:cNvSpPr>
            <a:spLocks noGrp="1"/>
          </p:cNvSpPr>
          <p:nvPr>
            <p:ph idx="1"/>
          </p:nvPr>
        </p:nvSpPr>
        <p:spPr>
          <a:xfrm>
            <a:off x="838200" y="1055626"/>
            <a:ext cx="10515600" cy="4746748"/>
          </a:xfrm>
        </p:spPr>
        <p:txBody>
          <a:bodyPr>
            <a:normAutofit/>
          </a:bodyPr>
          <a:lstStyle/>
          <a:p>
            <a:pPr marL="0" indent="0">
              <a:buNone/>
            </a:pPr>
            <a:r>
              <a:rPr lang="en-US" sz="1600" b="1" dirty="0">
                <a:latin typeface="Calibri" panose="020F0502020204030204" pitchFamily="34" charset="0"/>
                <a:ea typeface="Calibri" panose="020F0502020204030204" pitchFamily="34" charset="0"/>
                <a:cs typeface="Calibri" panose="020F0502020204030204" pitchFamily="34" charset="0"/>
              </a:rPr>
              <a:t>Franchise and Brand Value:</a:t>
            </a:r>
          </a:p>
          <a:p>
            <a:pPr marL="0" indent="0">
              <a:buNone/>
            </a:pPr>
            <a:r>
              <a:rPr lang="en-US" dirty="0">
                <a:latin typeface="Calibri" panose="020F0502020204030204" pitchFamily="34" charset="0"/>
                <a:ea typeface="Calibri" panose="020F0502020204030204" pitchFamily="34" charset="0"/>
                <a:cs typeface="Calibri" panose="020F0502020204030204" pitchFamily="34" charset="0"/>
              </a:rPr>
              <a:t>Established franchises like </a:t>
            </a:r>
            <a:r>
              <a:rPr lang="en-US" b="1" dirty="0">
                <a:latin typeface="Calibri" panose="020F0502020204030204" pitchFamily="34" charset="0"/>
                <a:ea typeface="Calibri" panose="020F0502020204030204" pitchFamily="34" charset="0"/>
                <a:cs typeface="Calibri" panose="020F0502020204030204" pitchFamily="34" charset="0"/>
              </a:rPr>
              <a:t>Pirates of the Caribbean</a:t>
            </a:r>
            <a:r>
              <a:rPr lang="en-US" dirty="0">
                <a:latin typeface="Calibri" panose="020F0502020204030204" pitchFamily="34" charset="0"/>
                <a:ea typeface="Calibri" panose="020F0502020204030204" pitchFamily="34" charset="0"/>
                <a:cs typeface="Calibri" panose="020F0502020204030204" pitchFamily="34" charset="0"/>
              </a:rPr>
              <a:t>, </a:t>
            </a:r>
            <a:r>
              <a:rPr lang="en-US" b="1" dirty="0">
                <a:latin typeface="Calibri" panose="020F0502020204030204" pitchFamily="34" charset="0"/>
                <a:ea typeface="Calibri" panose="020F0502020204030204" pitchFamily="34" charset="0"/>
                <a:cs typeface="Calibri" panose="020F0502020204030204" pitchFamily="34" charset="0"/>
              </a:rPr>
              <a:t>Transformers</a:t>
            </a:r>
            <a:r>
              <a:rPr lang="en-US" dirty="0">
                <a:latin typeface="Calibri" panose="020F0502020204030204" pitchFamily="34" charset="0"/>
                <a:ea typeface="Calibri" panose="020F0502020204030204" pitchFamily="34" charset="0"/>
                <a:cs typeface="Calibri" panose="020F0502020204030204" pitchFamily="34" charset="0"/>
              </a:rPr>
              <a:t>, and </a:t>
            </a:r>
            <a:r>
              <a:rPr lang="en-US" b="1" dirty="0">
                <a:latin typeface="Calibri" panose="020F0502020204030204" pitchFamily="34" charset="0"/>
                <a:ea typeface="Calibri" panose="020F0502020204030204" pitchFamily="34" charset="0"/>
                <a:cs typeface="Calibri" panose="020F0502020204030204" pitchFamily="34" charset="0"/>
              </a:rPr>
              <a:t>Avengers</a:t>
            </a:r>
            <a:r>
              <a:rPr lang="en-US" dirty="0">
                <a:latin typeface="Calibri" panose="020F0502020204030204" pitchFamily="34" charset="0"/>
                <a:ea typeface="Calibri" panose="020F0502020204030204" pitchFamily="34" charset="0"/>
                <a:cs typeface="Calibri" panose="020F0502020204030204" pitchFamily="34" charset="0"/>
              </a:rPr>
              <a:t> continue to prove that investing in well-known intellectual properties (IPs) often leads to higher returns due to their loyal fanbases and broad global appeal.</a:t>
            </a:r>
          </a:p>
          <a:p>
            <a:pPr marL="0" indent="0">
              <a:buNone/>
            </a:pPr>
            <a:r>
              <a:rPr lang="en-US" sz="1600" b="1" dirty="0">
                <a:latin typeface="Calibri" panose="020F0502020204030204" pitchFamily="34" charset="0"/>
                <a:ea typeface="Calibri" panose="020F0502020204030204" pitchFamily="34" charset="0"/>
                <a:cs typeface="Calibri" panose="020F0502020204030204" pitchFamily="34" charset="0"/>
              </a:rPr>
              <a:t>Innovation in Visual Effects Pays Off:</a:t>
            </a:r>
          </a:p>
          <a:p>
            <a:pPr marL="0" indent="0">
              <a:buNone/>
            </a:pPr>
            <a:r>
              <a:rPr lang="en-US" dirty="0">
                <a:latin typeface="Calibri" panose="020F0502020204030204" pitchFamily="34" charset="0"/>
                <a:ea typeface="Calibri" panose="020F0502020204030204" pitchFamily="34" charset="0"/>
                <a:cs typeface="Calibri" panose="020F0502020204030204" pitchFamily="34" charset="0"/>
              </a:rPr>
              <a:t>Films that rely heavily on innovative visual effects (like </a:t>
            </a:r>
            <a:r>
              <a:rPr lang="en-US" b="1" dirty="0">
                <a:latin typeface="Calibri" panose="020F0502020204030204" pitchFamily="34" charset="0"/>
                <a:ea typeface="Calibri" panose="020F0502020204030204" pitchFamily="34" charset="0"/>
                <a:cs typeface="Calibri" panose="020F0502020204030204" pitchFamily="34" charset="0"/>
              </a:rPr>
              <a:t>Avatar</a:t>
            </a:r>
            <a:r>
              <a:rPr lang="en-US" dirty="0">
                <a:latin typeface="Calibri" panose="020F0502020204030204" pitchFamily="34" charset="0"/>
                <a:ea typeface="Calibri" panose="020F0502020204030204" pitchFamily="34" charset="0"/>
                <a:cs typeface="Calibri" panose="020F0502020204030204" pitchFamily="34" charset="0"/>
              </a:rPr>
              <a:t> and </a:t>
            </a:r>
            <a:r>
              <a:rPr lang="en-US" b="1" dirty="0">
                <a:latin typeface="Calibri" panose="020F0502020204030204" pitchFamily="34" charset="0"/>
                <a:ea typeface="Calibri" panose="020F0502020204030204" pitchFamily="34" charset="0"/>
                <a:cs typeface="Calibri" panose="020F0502020204030204" pitchFamily="34" charset="0"/>
              </a:rPr>
              <a:t>TRON: Legacy</a:t>
            </a:r>
            <a:r>
              <a:rPr lang="en-US" dirty="0">
                <a:latin typeface="Calibri" panose="020F0502020204030204" pitchFamily="34" charset="0"/>
                <a:ea typeface="Calibri" panose="020F0502020204030204" pitchFamily="34" charset="0"/>
                <a:cs typeface="Calibri" panose="020F0502020204030204" pitchFamily="34" charset="0"/>
              </a:rPr>
              <a:t>) demonstrate that investment in technology and CGI can lead to massive success, even with relatively lower budgets.</a:t>
            </a:r>
          </a:p>
          <a:p>
            <a:pPr marL="0" indent="0">
              <a:buNone/>
            </a:pPr>
            <a:r>
              <a:rPr lang="en-US" sz="1600" b="1" dirty="0">
                <a:latin typeface="Calibri" panose="020F0502020204030204" pitchFamily="34" charset="0"/>
                <a:ea typeface="Calibri" panose="020F0502020204030204" pitchFamily="34" charset="0"/>
                <a:cs typeface="Calibri" panose="020F0502020204030204" pitchFamily="34" charset="0"/>
              </a:rPr>
              <a:t>Financial Success Beyond Budget:</a:t>
            </a:r>
          </a:p>
          <a:p>
            <a:pPr marL="0" indent="0">
              <a:buNone/>
            </a:pPr>
            <a:r>
              <a:rPr lang="en-US" dirty="0">
                <a:latin typeface="Calibri" panose="020F0502020204030204" pitchFamily="34" charset="0"/>
                <a:ea typeface="Calibri" panose="020F0502020204030204" pitchFamily="34" charset="0"/>
                <a:cs typeface="Calibri" panose="020F0502020204030204" pitchFamily="34" charset="0"/>
              </a:rPr>
              <a:t>Films like </a:t>
            </a:r>
            <a:r>
              <a:rPr lang="en-US" b="1" dirty="0">
                <a:latin typeface="Calibri" panose="020F0502020204030204" pitchFamily="34" charset="0"/>
                <a:ea typeface="Calibri" panose="020F0502020204030204" pitchFamily="34" charset="0"/>
                <a:cs typeface="Calibri" panose="020F0502020204030204" pitchFamily="34" charset="0"/>
              </a:rPr>
              <a:t>Titanic</a:t>
            </a:r>
            <a:r>
              <a:rPr lang="en-US" dirty="0">
                <a:latin typeface="Calibri" panose="020F0502020204030204" pitchFamily="34" charset="0"/>
                <a:ea typeface="Calibri" panose="020F0502020204030204" pitchFamily="34" charset="0"/>
                <a:cs typeface="Calibri" panose="020F0502020204030204" pitchFamily="34" charset="0"/>
              </a:rPr>
              <a:t> and </a:t>
            </a:r>
            <a:r>
              <a:rPr lang="en-US" b="1" dirty="0" err="1">
                <a:latin typeface="Calibri" panose="020F0502020204030204" pitchFamily="34" charset="0"/>
                <a:ea typeface="Calibri" panose="020F0502020204030204" pitchFamily="34" charset="0"/>
                <a:cs typeface="Calibri" panose="020F0502020204030204" pitchFamily="34" charset="0"/>
              </a:rPr>
              <a:t>Spectre</a:t>
            </a:r>
            <a:r>
              <a:rPr lang="en-US" dirty="0">
                <a:latin typeface="Calibri" panose="020F0502020204030204" pitchFamily="34" charset="0"/>
                <a:ea typeface="Calibri" panose="020F0502020204030204" pitchFamily="34" charset="0"/>
                <a:cs typeface="Calibri" panose="020F0502020204030204" pitchFamily="34" charset="0"/>
              </a:rPr>
              <a:t> demonstrate that exceptional storytelling, strong performances, and cultural relevance can lead to significant revenues, even if the budget is not the largest.</a:t>
            </a:r>
          </a:p>
          <a:p>
            <a:endParaRPr lang="en-IN" dirty="0"/>
          </a:p>
        </p:txBody>
      </p:sp>
    </p:spTree>
    <p:extLst>
      <p:ext uri="{BB962C8B-B14F-4D97-AF65-F5344CB8AC3E}">
        <p14:creationId xmlns:p14="http://schemas.microsoft.com/office/powerpoint/2010/main" val="28739713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8EA0E-ACD0-190D-15A4-9C32798F6CDF}"/>
              </a:ext>
            </a:extLst>
          </p:cNvPr>
          <p:cNvSpPr>
            <a:spLocks noGrp="1"/>
          </p:cNvSpPr>
          <p:nvPr>
            <p:ph type="title"/>
          </p:nvPr>
        </p:nvSpPr>
        <p:spPr/>
        <p:txBody>
          <a:bodyPr/>
          <a:lstStyle/>
          <a:p>
            <a:r>
              <a:rPr lang="en-US" dirty="0"/>
              <a:t>POPULARITY OF MOVIES</a:t>
            </a:r>
            <a:endParaRPr lang="en-IN" dirty="0"/>
          </a:p>
        </p:txBody>
      </p:sp>
      <p:pic>
        <p:nvPicPr>
          <p:cNvPr id="9" name="Content Placeholder 8">
            <a:extLst>
              <a:ext uri="{FF2B5EF4-FFF2-40B4-BE49-F238E27FC236}">
                <a16:creationId xmlns:a16="http://schemas.microsoft.com/office/drawing/2014/main" id="{2866A4AD-A190-B52B-0EB7-C0749F93775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740690" y="2469663"/>
            <a:ext cx="7713596" cy="3597670"/>
          </a:xfrm>
        </p:spPr>
      </p:pic>
      <p:sp>
        <p:nvSpPr>
          <p:cNvPr id="11" name="TextBox 10">
            <a:extLst>
              <a:ext uri="{FF2B5EF4-FFF2-40B4-BE49-F238E27FC236}">
                <a16:creationId xmlns:a16="http://schemas.microsoft.com/office/drawing/2014/main" id="{870AB8A5-C18A-8875-7387-92A51820FB3C}"/>
              </a:ext>
            </a:extLst>
          </p:cNvPr>
          <p:cNvSpPr txBox="1"/>
          <p:nvPr/>
        </p:nvSpPr>
        <p:spPr>
          <a:xfrm>
            <a:off x="578622" y="2374014"/>
            <a:ext cx="2352502" cy="3693319"/>
          </a:xfrm>
          <a:prstGeom prst="rect">
            <a:avLst/>
          </a:prstGeom>
          <a:noFill/>
        </p:spPr>
        <p:txBody>
          <a:bodyPr wrap="square" rtlCol="0">
            <a:spAutoFit/>
          </a:bodyPr>
          <a:lstStyle/>
          <a:p>
            <a:r>
              <a:rPr lang="en-US" dirty="0">
                <a:latin typeface="Calibri" panose="020F0502020204030204" pitchFamily="34" charset="0"/>
                <a:ea typeface="Calibri" panose="020F0502020204030204" pitchFamily="34" charset="0"/>
                <a:cs typeface="Calibri" panose="020F0502020204030204" pitchFamily="34" charset="0"/>
              </a:rPr>
              <a:t>This analysis compares the </a:t>
            </a:r>
            <a:r>
              <a:rPr lang="en-US" b="1" dirty="0">
                <a:latin typeface="Calibri" panose="020F0502020204030204" pitchFamily="34" charset="0"/>
                <a:ea typeface="Calibri" panose="020F0502020204030204" pitchFamily="34" charset="0"/>
                <a:cs typeface="Calibri" panose="020F0502020204030204" pitchFamily="34" charset="0"/>
              </a:rPr>
              <a:t>popularity scores</a:t>
            </a:r>
            <a:r>
              <a:rPr lang="en-US" dirty="0">
                <a:latin typeface="Calibri" panose="020F0502020204030204" pitchFamily="34" charset="0"/>
                <a:ea typeface="Calibri" panose="020F0502020204030204" pitchFamily="34" charset="0"/>
                <a:cs typeface="Calibri" panose="020F0502020204030204" pitchFamily="34" charset="0"/>
              </a:rPr>
              <a:t> of major blockbuster films. By examining how popularity correlates with a movie's financial success and audience reception, we gain insights into the factors that make films resonate with large audiences globally</a:t>
            </a:r>
            <a:endParaRPr lang="en-IN"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7274978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a:extLst>
              <a:ext uri="{FF2B5EF4-FFF2-40B4-BE49-F238E27FC236}">
                <a16:creationId xmlns:a16="http://schemas.microsoft.com/office/drawing/2014/main" id="{F14A2C03-E1FC-DC5A-4331-FEBB1DA41672}"/>
              </a:ext>
            </a:extLst>
          </p:cNvPr>
          <p:cNvGraphicFramePr>
            <a:graphicFrameLocks noGrp="1"/>
          </p:cNvGraphicFramePr>
          <p:nvPr>
            <p:ph idx="1"/>
            <p:extLst>
              <p:ext uri="{D42A27DB-BD31-4B8C-83A1-F6EECF244321}">
                <p14:modId xmlns:p14="http://schemas.microsoft.com/office/powerpoint/2010/main" val="2437294825"/>
              </p:ext>
            </p:extLst>
          </p:nvPr>
        </p:nvGraphicFramePr>
        <p:xfrm>
          <a:off x="340821" y="407323"/>
          <a:ext cx="11488190" cy="6168050"/>
        </p:xfrm>
        <a:graphic>
          <a:graphicData uri="http://schemas.openxmlformats.org/drawingml/2006/table">
            <a:tbl>
              <a:tblPr/>
              <a:tblGrid>
                <a:gridCol w="3920884">
                  <a:extLst>
                    <a:ext uri="{9D8B030D-6E8A-4147-A177-3AD203B41FA5}">
                      <a16:colId xmlns:a16="http://schemas.microsoft.com/office/drawing/2014/main" val="485705366"/>
                    </a:ext>
                  </a:extLst>
                </a:gridCol>
                <a:gridCol w="1901629">
                  <a:extLst>
                    <a:ext uri="{9D8B030D-6E8A-4147-A177-3AD203B41FA5}">
                      <a16:colId xmlns:a16="http://schemas.microsoft.com/office/drawing/2014/main" val="3770747671"/>
                    </a:ext>
                  </a:extLst>
                </a:gridCol>
                <a:gridCol w="3646422">
                  <a:extLst>
                    <a:ext uri="{9D8B030D-6E8A-4147-A177-3AD203B41FA5}">
                      <a16:colId xmlns:a16="http://schemas.microsoft.com/office/drawing/2014/main" val="1964264997"/>
                    </a:ext>
                  </a:extLst>
                </a:gridCol>
                <a:gridCol w="2019255">
                  <a:extLst>
                    <a:ext uri="{9D8B030D-6E8A-4147-A177-3AD203B41FA5}">
                      <a16:colId xmlns:a16="http://schemas.microsoft.com/office/drawing/2014/main" val="4125150560"/>
                    </a:ext>
                  </a:extLst>
                </a:gridCol>
              </a:tblGrid>
              <a:tr h="246722">
                <a:tc>
                  <a:txBody>
                    <a:bodyPr/>
                    <a:lstStyle/>
                    <a:p>
                      <a:pPr algn="l" fontAlgn="b"/>
                      <a:r>
                        <a:rPr lang="en-IN" sz="1000" b="1" i="0" u="none" strike="noStrike" dirty="0">
                          <a:solidFill>
                            <a:srgbClr val="FFFFFF"/>
                          </a:solidFill>
                          <a:effectLst/>
                          <a:latin typeface="Calibri" panose="020F0502020204030204" pitchFamily="34" charset="0"/>
                        </a:rPr>
                        <a:t>Title</a:t>
                      </a:r>
                    </a:p>
                  </a:txBody>
                  <a:tcPr marL="7252" marR="7252" marT="7252"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4472C4"/>
                    </a:solidFill>
                  </a:tcPr>
                </a:tc>
                <a:tc>
                  <a:txBody>
                    <a:bodyPr/>
                    <a:lstStyle/>
                    <a:p>
                      <a:pPr algn="ctr" fontAlgn="b"/>
                      <a:r>
                        <a:rPr lang="en-IN" sz="1000" b="1" i="0" u="none" strike="noStrike">
                          <a:solidFill>
                            <a:srgbClr val="FFFFFF"/>
                          </a:solidFill>
                          <a:effectLst/>
                          <a:latin typeface="Calibri" panose="020F0502020204030204" pitchFamily="34" charset="0"/>
                        </a:rPr>
                        <a:t>Sum of popularity</a:t>
                      </a:r>
                    </a:p>
                  </a:txBody>
                  <a:tcPr marL="7252" marR="7252" marT="7252"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4472C4"/>
                    </a:solidFill>
                  </a:tcPr>
                </a:tc>
                <a:tc>
                  <a:txBody>
                    <a:bodyPr/>
                    <a:lstStyle/>
                    <a:p>
                      <a:pPr algn="l" fontAlgn="b"/>
                      <a:r>
                        <a:rPr lang="en-IN" sz="1000" b="1" i="0" u="none" strike="noStrike">
                          <a:solidFill>
                            <a:srgbClr val="FFFFFF"/>
                          </a:solidFill>
                          <a:effectLst/>
                          <a:latin typeface="Calibri" panose="020F0502020204030204" pitchFamily="34" charset="0"/>
                        </a:rPr>
                        <a:t>Title2</a:t>
                      </a:r>
                    </a:p>
                  </a:txBody>
                  <a:tcPr marL="7252" marR="7252" marT="7252"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4472C4"/>
                    </a:solidFill>
                  </a:tcPr>
                </a:tc>
                <a:tc>
                  <a:txBody>
                    <a:bodyPr/>
                    <a:lstStyle/>
                    <a:p>
                      <a:pPr algn="ctr" fontAlgn="b"/>
                      <a:r>
                        <a:rPr lang="en-IN" sz="1000" b="1" i="0" u="none" strike="noStrike">
                          <a:solidFill>
                            <a:srgbClr val="FFFFFF"/>
                          </a:solidFill>
                          <a:effectLst/>
                          <a:latin typeface="Calibri" panose="020F0502020204030204" pitchFamily="34" charset="0"/>
                        </a:rPr>
                        <a:t>Sum of popularity3</a:t>
                      </a:r>
                    </a:p>
                  </a:txBody>
                  <a:tcPr marL="7252" marR="7252" marT="7252"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4472C4"/>
                    </a:solidFill>
                  </a:tcPr>
                </a:tc>
                <a:extLst>
                  <a:ext uri="{0D108BD9-81ED-4DB2-BD59-A6C34878D82A}">
                    <a16:rowId xmlns:a16="http://schemas.microsoft.com/office/drawing/2014/main" val="3941632458"/>
                  </a:ext>
                </a:extLst>
              </a:tr>
              <a:tr h="246722">
                <a:tc>
                  <a:txBody>
                    <a:bodyPr/>
                    <a:lstStyle/>
                    <a:p>
                      <a:pPr algn="l" fontAlgn="b"/>
                      <a:r>
                        <a:rPr lang="en-IN" sz="1000" b="0" i="0" u="none" strike="noStrike">
                          <a:solidFill>
                            <a:srgbClr val="000000"/>
                          </a:solidFill>
                          <a:effectLst/>
                          <a:latin typeface="Calibri" panose="020F0502020204030204" pitchFamily="34" charset="0"/>
                        </a:rPr>
                        <a:t>Jurassic World</a:t>
                      </a:r>
                    </a:p>
                  </a:txBody>
                  <a:tcPr marL="7252" marR="7252" marT="7252"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b"/>
                      <a:r>
                        <a:rPr lang="en-IN" sz="1000" b="0" i="0" u="none" strike="noStrike">
                          <a:solidFill>
                            <a:srgbClr val="000000"/>
                          </a:solidFill>
                          <a:effectLst/>
                          <a:latin typeface="Calibri" panose="020F0502020204030204" pitchFamily="34" charset="0"/>
                        </a:rPr>
                        <a:t>418</a:t>
                      </a:r>
                    </a:p>
                  </a:txBody>
                  <a:tcPr marL="7252" marR="7252" marT="7252"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IN" sz="1000" b="0" i="0" u="none" strike="noStrike">
                          <a:solidFill>
                            <a:srgbClr val="000000"/>
                          </a:solidFill>
                          <a:effectLst/>
                          <a:latin typeface="Calibri" panose="020F0502020204030204" pitchFamily="34" charset="0"/>
                        </a:rPr>
                        <a:t>Alice in Wonderland</a:t>
                      </a:r>
                    </a:p>
                  </a:txBody>
                  <a:tcPr marL="7252" marR="7252" marT="7252"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b"/>
                      <a:r>
                        <a:rPr lang="en-IN" sz="1000" b="0" i="0" u="none" strike="noStrike">
                          <a:solidFill>
                            <a:srgbClr val="000000"/>
                          </a:solidFill>
                          <a:effectLst/>
                          <a:latin typeface="Calibri" panose="020F0502020204030204" pitchFamily="34" charset="0"/>
                        </a:rPr>
                        <a:t>78</a:t>
                      </a:r>
                    </a:p>
                  </a:txBody>
                  <a:tcPr marL="7252" marR="7252" marT="7252"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val="3614982977"/>
                  </a:ext>
                </a:extLst>
              </a:tr>
              <a:tr h="246722">
                <a:tc>
                  <a:txBody>
                    <a:bodyPr/>
                    <a:lstStyle/>
                    <a:p>
                      <a:pPr algn="l" fontAlgn="b"/>
                      <a:r>
                        <a:rPr lang="en-IN" sz="1000" b="0" i="0" u="none" strike="noStrike">
                          <a:solidFill>
                            <a:srgbClr val="000000"/>
                          </a:solidFill>
                          <a:effectLst/>
                          <a:latin typeface="Calibri" panose="020F0502020204030204" pitchFamily="34" charset="0"/>
                        </a:rPr>
                        <a:t>Captain America: Civil War</a:t>
                      </a:r>
                    </a:p>
                  </a:txBody>
                  <a:tcPr marL="7252" marR="7252" marT="7252"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ctr" fontAlgn="b"/>
                      <a:r>
                        <a:rPr lang="en-IN" sz="1000" b="0" i="0" u="none" strike="noStrike">
                          <a:solidFill>
                            <a:srgbClr val="000000"/>
                          </a:solidFill>
                          <a:effectLst/>
                          <a:latin typeface="Calibri" panose="020F0502020204030204" pitchFamily="34" charset="0"/>
                        </a:rPr>
                        <a:t>198</a:t>
                      </a:r>
                    </a:p>
                  </a:txBody>
                  <a:tcPr marL="7252" marR="7252" marT="7252"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l" fontAlgn="b"/>
                      <a:r>
                        <a:rPr lang="en-IN" sz="1000" b="0" i="0" u="none" strike="noStrike">
                          <a:solidFill>
                            <a:srgbClr val="000000"/>
                          </a:solidFill>
                          <a:effectLst/>
                          <a:latin typeface="Calibri" panose="020F0502020204030204" pitchFamily="34" charset="0"/>
                        </a:rPr>
                        <a:t>Star Trek Into Darkness</a:t>
                      </a:r>
                    </a:p>
                  </a:txBody>
                  <a:tcPr marL="7252" marR="7252" marT="7252"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ctr" fontAlgn="b"/>
                      <a:r>
                        <a:rPr lang="en-IN" sz="1000" b="0" i="0" u="none" strike="noStrike">
                          <a:solidFill>
                            <a:srgbClr val="000000"/>
                          </a:solidFill>
                          <a:effectLst/>
                          <a:latin typeface="Calibri" panose="020F0502020204030204" pitchFamily="34" charset="0"/>
                        </a:rPr>
                        <a:t>78</a:t>
                      </a:r>
                    </a:p>
                  </a:txBody>
                  <a:tcPr marL="7252" marR="7252" marT="7252"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extLst>
                  <a:ext uri="{0D108BD9-81ED-4DB2-BD59-A6C34878D82A}">
                    <a16:rowId xmlns:a16="http://schemas.microsoft.com/office/drawing/2014/main" val="617712736"/>
                  </a:ext>
                </a:extLst>
              </a:tr>
              <a:tr h="246722">
                <a:tc>
                  <a:txBody>
                    <a:bodyPr/>
                    <a:lstStyle/>
                    <a:p>
                      <a:pPr algn="l" fontAlgn="b"/>
                      <a:r>
                        <a:rPr lang="en-IN" sz="1000" b="0" i="0" u="none" strike="noStrike">
                          <a:solidFill>
                            <a:srgbClr val="000000"/>
                          </a:solidFill>
                          <a:effectLst/>
                          <a:latin typeface="Calibri" panose="020F0502020204030204" pitchFamily="34" charset="0"/>
                        </a:rPr>
                        <a:t>Avatar</a:t>
                      </a:r>
                    </a:p>
                  </a:txBody>
                  <a:tcPr marL="7252" marR="7252" marT="7252"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b"/>
                      <a:r>
                        <a:rPr lang="en-IN" sz="1000" b="0" i="0" u="none" strike="noStrike">
                          <a:solidFill>
                            <a:srgbClr val="000000"/>
                          </a:solidFill>
                          <a:effectLst/>
                          <a:latin typeface="Calibri" panose="020F0502020204030204" pitchFamily="34" charset="0"/>
                        </a:rPr>
                        <a:t>150</a:t>
                      </a:r>
                    </a:p>
                  </a:txBody>
                  <a:tcPr marL="7252" marR="7252" marT="7252"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IN" sz="1000" b="0" i="0" u="none" strike="noStrike">
                          <a:solidFill>
                            <a:srgbClr val="000000"/>
                          </a:solidFill>
                          <a:effectLst/>
                          <a:latin typeface="Calibri" panose="020F0502020204030204" pitchFamily="34" charset="0"/>
                        </a:rPr>
                        <a:t>Iron Man 3</a:t>
                      </a:r>
                    </a:p>
                  </a:txBody>
                  <a:tcPr marL="7252" marR="7252" marT="7252"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b"/>
                      <a:r>
                        <a:rPr lang="en-IN" sz="1000" b="0" i="0" u="none" strike="noStrike">
                          <a:solidFill>
                            <a:srgbClr val="000000"/>
                          </a:solidFill>
                          <a:effectLst/>
                          <a:latin typeface="Calibri" panose="020F0502020204030204" pitchFamily="34" charset="0"/>
                        </a:rPr>
                        <a:t>77</a:t>
                      </a:r>
                    </a:p>
                  </a:txBody>
                  <a:tcPr marL="7252" marR="7252" marT="7252"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val="574077769"/>
                  </a:ext>
                </a:extLst>
              </a:tr>
              <a:tr h="246722">
                <a:tc>
                  <a:txBody>
                    <a:bodyPr/>
                    <a:lstStyle/>
                    <a:p>
                      <a:pPr algn="l" fontAlgn="b"/>
                      <a:r>
                        <a:rPr lang="en-US" sz="1000" b="0" i="0" u="none" strike="noStrike">
                          <a:solidFill>
                            <a:srgbClr val="000000"/>
                          </a:solidFill>
                          <a:effectLst/>
                          <a:latin typeface="Calibri" panose="020F0502020204030204" pitchFamily="34" charset="0"/>
                        </a:rPr>
                        <a:t>Pirates of the Caribbean: Dead Mans Chest"</a:t>
                      </a:r>
                    </a:p>
                  </a:txBody>
                  <a:tcPr marL="7252" marR="7252" marT="7252"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ctr" fontAlgn="b"/>
                      <a:r>
                        <a:rPr lang="en-IN" sz="1000" b="0" i="0" u="none" strike="noStrike">
                          <a:solidFill>
                            <a:srgbClr val="000000"/>
                          </a:solidFill>
                          <a:effectLst/>
                          <a:latin typeface="Calibri" panose="020F0502020204030204" pitchFamily="34" charset="0"/>
                        </a:rPr>
                        <a:t>145</a:t>
                      </a:r>
                    </a:p>
                  </a:txBody>
                  <a:tcPr marL="7252" marR="7252" marT="7252"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l" fontAlgn="b"/>
                      <a:r>
                        <a:rPr lang="en-IN" sz="1000" b="0" i="0" u="none" strike="noStrike">
                          <a:solidFill>
                            <a:srgbClr val="000000"/>
                          </a:solidFill>
                          <a:effectLst/>
                          <a:latin typeface="Calibri" panose="020F0502020204030204" pitchFamily="34" charset="0"/>
                        </a:rPr>
                        <a:t>TRON: Legacy</a:t>
                      </a:r>
                    </a:p>
                  </a:txBody>
                  <a:tcPr marL="7252" marR="7252" marT="7252"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ctr" fontAlgn="b"/>
                      <a:r>
                        <a:rPr lang="en-IN" sz="1000" b="0" i="0" u="none" strike="noStrike">
                          <a:solidFill>
                            <a:srgbClr val="000000"/>
                          </a:solidFill>
                          <a:effectLst/>
                          <a:latin typeface="Calibri" panose="020F0502020204030204" pitchFamily="34" charset="0"/>
                        </a:rPr>
                        <a:t>73</a:t>
                      </a:r>
                    </a:p>
                  </a:txBody>
                  <a:tcPr marL="7252" marR="7252" marT="7252"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extLst>
                  <a:ext uri="{0D108BD9-81ED-4DB2-BD59-A6C34878D82A}">
                    <a16:rowId xmlns:a16="http://schemas.microsoft.com/office/drawing/2014/main" val="447619030"/>
                  </a:ext>
                </a:extLst>
              </a:tr>
              <a:tr h="246722">
                <a:tc>
                  <a:txBody>
                    <a:bodyPr/>
                    <a:lstStyle/>
                    <a:p>
                      <a:pPr algn="l" fontAlgn="b"/>
                      <a:r>
                        <a:rPr lang="en-IN" sz="1000" b="0" i="0" u="none" strike="noStrike">
                          <a:solidFill>
                            <a:srgbClr val="000000"/>
                          </a:solidFill>
                          <a:effectLst/>
                          <a:latin typeface="Calibri" panose="020F0502020204030204" pitchFamily="34" charset="0"/>
                        </a:rPr>
                        <a:t>The Avengers</a:t>
                      </a:r>
                    </a:p>
                  </a:txBody>
                  <a:tcPr marL="7252" marR="7252" marT="7252"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b"/>
                      <a:r>
                        <a:rPr lang="en-IN" sz="1000" b="0" i="0" u="none" strike="noStrike">
                          <a:solidFill>
                            <a:srgbClr val="000000"/>
                          </a:solidFill>
                          <a:effectLst/>
                          <a:latin typeface="Calibri" panose="020F0502020204030204" pitchFamily="34" charset="0"/>
                        </a:rPr>
                        <a:t>144</a:t>
                      </a:r>
                    </a:p>
                  </a:txBody>
                  <a:tcPr marL="7252" marR="7252" marT="7252"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IN" sz="1000" b="0" i="0" u="none" strike="noStrike">
                          <a:solidFill>
                            <a:srgbClr val="000000"/>
                          </a:solidFill>
                          <a:effectLst/>
                          <a:latin typeface="Calibri" panose="020F0502020204030204" pitchFamily="34" charset="0"/>
                        </a:rPr>
                        <a:t>Terminator Salvation</a:t>
                      </a:r>
                    </a:p>
                  </a:txBody>
                  <a:tcPr marL="7252" marR="7252" marT="7252"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b"/>
                      <a:r>
                        <a:rPr lang="en-IN" sz="1000" b="0" i="0" u="none" strike="noStrike">
                          <a:solidFill>
                            <a:srgbClr val="000000"/>
                          </a:solidFill>
                          <a:effectLst/>
                          <a:latin typeface="Calibri" panose="020F0502020204030204" pitchFamily="34" charset="0"/>
                        </a:rPr>
                        <a:t>71</a:t>
                      </a:r>
                    </a:p>
                  </a:txBody>
                  <a:tcPr marL="7252" marR="7252" marT="7252"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val="3352948850"/>
                  </a:ext>
                </a:extLst>
              </a:tr>
              <a:tr h="246722">
                <a:tc>
                  <a:txBody>
                    <a:bodyPr/>
                    <a:lstStyle/>
                    <a:p>
                      <a:pPr algn="l" fontAlgn="b"/>
                      <a:r>
                        <a:rPr lang="en-US" sz="1000" b="0" i="0" u="none" strike="noStrike">
                          <a:solidFill>
                            <a:srgbClr val="000000"/>
                          </a:solidFill>
                          <a:effectLst/>
                          <a:latin typeface="Calibri" panose="020F0502020204030204" pitchFamily="34" charset="0"/>
                        </a:rPr>
                        <a:t>Pirates of the Caribbean: At Worlds End"</a:t>
                      </a:r>
                    </a:p>
                  </a:txBody>
                  <a:tcPr marL="7252" marR="7252" marT="7252"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ctr" fontAlgn="b"/>
                      <a:r>
                        <a:rPr lang="en-IN" sz="1000" b="0" i="0" u="none" strike="noStrike">
                          <a:solidFill>
                            <a:srgbClr val="000000"/>
                          </a:solidFill>
                          <a:effectLst/>
                          <a:latin typeface="Calibri" panose="020F0502020204030204" pitchFamily="34" charset="0"/>
                        </a:rPr>
                        <a:t>139</a:t>
                      </a:r>
                    </a:p>
                  </a:txBody>
                  <a:tcPr marL="7252" marR="7252" marT="7252"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l" fontAlgn="b"/>
                      <a:r>
                        <a:rPr lang="en-IN" sz="1000" b="0" i="0" u="none" strike="noStrike">
                          <a:solidFill>
                            <a:srgbClr val="000000"/>
                          </a:solidFill>
                          <a:effectLst/>
                          <a:latin typeface="Calibri" panose="020F0502020204030204" pitchFamily="34" charset="0"/>
                        </a:rPr>
                        <a:t>Battleship</a:t>
                      </a:r>
                    </a:p>
                  </a:txBody>
                  <a:tcPr marL="7252" marR="7252" marT="7252"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ctr" fontAlgn="b"/>
                      <a:r>
                        <a:rPr lang="en-IN" sz="1000" b="0" i="0" u="none" strike="noStrike">
                          <a:solidFill>
                            <a:srgbClr val="000000"/>
                          </a:solidFill>
                          <a:effectLst/>
                          <a:latin typeface="Calibri" panose="020F0502020204030204" pitchFamily="34" charset="0"/>
                        </a:rPr>
                        <a:t>64</a:t>
                      </a:r>
                    </a:p>
                  </a:txBody>
                  <a:tcPr marL="7252" marR="7252" marT="7252"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extLst>
                  <a:ext uri="{0D108BD9-81ED-4DB2-BD59-A6C34878D82A}">
                    <a16:rowId xmlns:a16="http://schemas.microsoft.com/office/drawing/2014/main" val="2580827904"/>
                  </a:ext>
                </a:extLst>
              </a:tr>
              <a:tr h="246722">
                <a:tc>
                  <a:txBody>
                    <a:bodyPr/>
                    <a:lstStyle/>
                    <a:p>
                      <a:pPr algn="l" fontAlgn="b"/>
                      <a:r>
                        <a:rPr lang="en-US" sz="1000" b="0" i="0" u="none" strike="noStrike">
                          <a:solidFill>
                            <a:srgbClr val="000000"/>
                          </a:solidFill>
                          <a:effectLst/>
                          <a:latin typeface="Calibri" panose="020F0502020204030204" pitchFamily="34" charset="0"/>
                        </a:rPr>
                        <a:t>Pirates of the Caribbean: On Stranger Tides</a:t>
                      </a:r>
                    </a:p>
                  </a:txBody>
                  <a:tcPr marL="7252" marR="7252" marT="7252"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b"/>
                      <a:r>
                        <a:rPr lang="en-IN" sz="1000" b="0" i="0" u="none" strike="noStrike">
                          <a:solidFill>
                            <a:srgbClr val="000000"/>
                          </a:solidFill>
                          <a:effectLst/>
                          <a:latin typeface="Calibri" panose="020F0502020204030204" pitchFamily="34" charset="0"/>
                        </a:rPr>
                        <a:t>135</a:t>
                      </a:r>
                    </a:p>
                  </a:txBody>
                  <a:tcPr marL="7252" marR="7252" marT="7252"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US" sz="1000" b="0" i="0" u="none" strike="noStrike">
                          <a:solidFill>
                            <a:srgbClr val="000000"/>
                          </a:solidFill>
                          <a:effectLst/>
                          <a:latin typeface="Calibri" panose="020F0502020204030204" pitchFamily="34" charset="0"/>
                        </a:rPr>
                        <a:t>Prince of Persia: The Sands of Time</a:t>
                      </a:r>
                    </a:p>
                  </a:txBody>
                  <a:tcPr marL="7252" marR="7252" marT="7252"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b"/>
                      <a:r>
                        <a:rPr lang="en-IN" sz="1000" b="0" i="0" u="none" strike="noStrike">
                          <a:solidFill>
                            <a:srgbClr val="000000"/>
                          </a:solidFill>
                          <a:effectLst/>
                          <a:latin typeface="Calibri" panose="020F0502020204030204" pitchFamily="34" charset="0"/>
                        </a:rPr>
                        <a:t>62</a:t>
                      </a:r>
                    </a:p>
                  </a:txBody>
                  <a:tcPr marL="7252" marR="7252" marT="7252"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val="125213023"/>
                  </a:ext>
                </a:extLst>
              </a:tr>
              <a:tr h="246722">
                <a:tc>
                  <a:txBody>
                    <a:bodyPr/>
                    <a:lstStyle/>
                    <a:p>
                      <a:pPr algn="l" fontAlgn="b"/>
                      <a:r>
                        <a:rPr lang="en-IN" sz="1000" b="0" i="0" u="none" strike="noStrike">
                          <a:solidFill>
                            <a:srgbClr val="000000"/>
                          </a:solidFill>
                          <a:effectLst/>
                          <a:latin typeface="Calibri" panose="020F0502020204030204" pitchFamily="34" charset="0"/>
                        </a:rPr>
                        <a:t>Avengers: Age of Ultron</a:t>
                      </a:r>
                    </a:p>
                  </a:txBody>
                  <a:tcPr marL="7252" marR="7252" marT="7252"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ctr" fontAlgn="b"/>
                      <a:r>
                        <a:rPr lang="en-IN" sz="1000" b="0" i="0" u="none" strike="noStrike">
                          <a:solidFill>
                            <a:srgbClr val="000000"/>
                          </a:solidFill>
                          <a:effectLst/>
                          <a:latin typeface="Calibri" panose="020F0502020204030204" pitchFamily="34" charset="0"/>
                        </a:rPr>
                        <a:t>134</a:t>
                      </a:r>
                    </a:p>
                  </a:txBody>
                  <a:tcPr marL="7252" marR="7252" marT="7252"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l" fontAlgn="b"/>
                      <a:r>
                        <a:rPr lang="en-IN" sz="1000" b="0" i="0" u="none" strike="noStrike">
                          <a:solidFill>
                            <a:srgbClr val="000000"/>
                          </a:solidFill>
                          <a:effectLst/>
                          <a:latin typeface="Calibri" panose="020F0502020204030204" pitchFamily="34" charset="0"/>
                        </a:rPr>
                        <a:t>King Kong</a:t>
                      </a:r>
                    </a:p>
                  </a:txBody>
                  <a:tcPr marL="7252" marR="7252" marT="7252"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ctr" fontAlgn="b"/>
                      <a:r>
                        <a:rPr lang="en-IN" sz="1000" b="0" i="0" u="none" strike="noStrike">
                          <a:solidFill>
                            <a:srgbClr val="000000"/>
                          </a:solidFill>
                          <a:effectLst/>
                          <a:latin typeface="Calibri" panose="020F0502020204030204" pitchFamily="34" charset="0"/>
                        </a:rPr>
                        <a:t>61</a:t>
                      </a:r>
                    </a:p>
                  </a:txBody>
                  <a:tcPr marL="7252" marR="7252" marT="7252"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extLst>
                  <a:ext uri="{0D108BD9-81ED-4DB2-BD59-A6C34878D82A}">
                    <a16:rowId xmlns:a16="http://schemas.microsoft.com/office/drawing/2014/main" val="1785900158"/>
                  </a:ext>
                </a:extLst>
              </a:tr>
              <a:tr h="246722">
                <a:tc>
                  <a:txBody>
                    <a:bodyPr/>
                    <a:lstStyle/>
                    <a:p>
                      <a:pPr algn="l" fontAlgn="b"/>
                      <a:r>
                        <a:rPr lang="en-US" sz="1000" b="0" i="0" u="none" strike="noStrike">
                          <a:solidFill>
                            <a:srgbClr val="000000"/>
                          </a:solidFill>
                          <a:effectLst/>
                          <a:latin typeface="Calibri" panose="020F0502020204030204" pitchFamily="34" charset="0"/>
                        </a:rPr>
                        <a:t>The Hobbit: The Battle of the Five Armies</a:t>
                      </a:r>
                    </a:p>
                  </a:txBody>
                  <a:tcPr marL="7252" marR="7252" marT="7252"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b"/>
                      <a:r>
                        <a:rPr lang="en-IN" sz="1000" b="0" i="0" u="none" strike="noStrike">
                          <a:solidFill>
                            <a:srgbClr val="000000"/>
                          </a:solidFill>
                          <a:effectLst/>
                          <a:latin typeface="Calibri" panose="020F0502020204030204" pitchFamily="34" charset="0"/>
                        </a:rPr>
                        <a:t>120</a:t>
                      </a:r>
                    </a:p>
                  </a:txBody>
                  <a:tcPr marL="7252" marR="7252" marT="7252"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IN" sz="1000" b="0" i="0" u="none" strike="noStrike">
                          <a:solidFill>
                            <a:srgbClr val="000000"/>
                          </a:solidFill>
                          <a:effectLst/>
                          <a:latin typeface="Calibri" panose="020F0502020204030204" pitchFamily="34" charset="0"/>
                        </a:rPr>
                        <a:t>The Great Gatsby</a:t>
                      </a:r>
                    </a:p>
                  </a:txBody>
                  <a:tcPr marL="7252" marR="7252" marT="7252"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b"/>
                      <a:r>
                        <a:rPr lang="en-IN" sz="1000" b="0" i="0" u="none" strike="noStrike">
                          <a:solidFill>
                            <a:srgbClr val="000000"/>
                          </a:solidFill>
                          <a:effectLst/>
                          <a:latin typeface="Calibri" panose="020F0502020204030204" pitchFamily="34" charset="0"/>
                        </a:rPr>
                        <a:t>61</a:t>
                      </a:r>
                    </a:p>
                  </a:txBody>
                  <a:tcPr marL="7252" marR="7252" marT="7252"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val="2964509074"/>
                  </a:ext>
                </a:extLst>
              </a:tr>
              <a:tr h="246722">
                <a:tc>
                  <a:txBody>
                    <a:bodyPr/>
                    <a:lstStyle/>
                    <a:p>
                      <a:pPr algn="l" fontAlgn="b"/>
                      <a:r>
                        <a:rPr lang="en-IN" sz="1000" b="0" i="0" u="none" strike="noStrike">
                          <a:solidFill>
                            <a:srgbClr val="000000"/>
                          </a:solidFill>
                          <a:effectLst/>
                          <a:latin typeface="Calibri" panose="020F0502020204030204" pitchFamily="34" charset="0"/>
                        </a:rPr>
                        <a:t>Transformers: Age of Extinction</a:t>
                      </a:r>
                    </a:p>
                  </a:txBody>
                  <a:tcPr marL="7252" marR="7252" marT="7252"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ctr" fontAlgn="b"/>
                      <a:r>
                        <a:rPr lang="en-IN" sz="1000" b="0" i="0" u="none" strike="noStrike">
                          <a:solidFill>
                            <a:srgbClr val="000000"/>
                          </a:solidFill>
                          <a:effectLst/>
                          <a:latin typeface="Calibri" panose="020F0502020204030204" pitchFamily="34" charset="0"/>
                        </a:rPr>
                        <a:t>116</a:t>
                      </a:r>
                    </a:p>
                  </a:txBody>
                  <a:tcPr marL="7252" marR="7252" marT="7252"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l" fontAlgn="b"/>
                      <a:r>
                        <a:rPr lang="en-IN" sz="1000" b="0" i="0" u="none" strike="noStrike">
                          <a:solidFill>
                            <a:srgbClr val="000000"/>
                          </a:solidFill>
                          <a:effectLst/>
                          <a:latin typeface="Calibri" panose="020F0502020204030204" pitchFamily="34" charset="0"/>
                        </a:rPr>
                        <a:t>Toy Story 3</a:t>
                      </a:r>
                    </a:p>
                  </a:txBody>
                  <a:tcPr marL="7252" marR="7252" marT="7252"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ctr" fontAlgn="b"/>
                      <a:r>
                        <a:rPr lang="en-IN" sz="1000" b="0" i="0" u="none" strike="noStrike">
                          <a:solidFill>
                            <a:srgbClr val="000000"/>
                          </a:solidFill>
                          <a:effectLst/>
                          <a:latin typeface="Calibri" panose="020F0502020204030204" pitchFamily="34" charset="0"/>
                        </a:rPr>
                        <a:t>59</a:t>
                      </a:r>
                    </a:p>
                  </a:txBody>
                  <a:tcPr marL="7252" marR="7252" marT="7252"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extLst>
                  <a:ext uri="{0D108BD9-81ED-4DB2-BD59-A6C34878D82A}">
                    <a16:rowId xmlns:a16="http://schemas.microsoft.com/office/drawing/2014/main" val="788975706"/>
                  </a:ext>
                </a:extLst>
              </a:tr>
              <a:tr h="246722">
                <a:tc>
                  <a:txBody>
                    <a:bodyPr/>
                    <a:lstStyle/>
                    <a:p>
                      <a:pPr algn="l" fontAlgn="b"/>
                      <a:r>
                        <a:rPr lang="en-IN" sz="1000" b="0" i="0" u="none" strike="noStrike">
                          <a:solidFill>
                            <a:srgbClr val="000000"/>
                          </a:solidFill>
                          <a:effectLst/>
                          <a:latin typeface="Calibri" panose="020F0502020204030204" pitchFamily="34" charset="0"/>
                        </a:rPr>
                        <a:t>Spider-Man 3</a:t>
                      </a:r>
                    </a:p>
                  </a:txBody>
                  <a:tcPr marL="7252" marR="7252" marT="7252"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b"/>
                      <a:r>
                        <a:rPr lang="en-IN" sz="1000" b="0" i="0" u="none" strike="noStrike">
                          <a:solidFill>
                            <a:srgbClr val="000000"/>
                          </a:solidFill>
                          <a:effectLst/>
                          <a:latin typeface="Calibri" panose="020F0502020204030204" pitchFamily="34" charset="0"/>
                        </a:rPr>
                        <a:t>115</a:t>
                      </a:r>
                    </a:p>
                  </a:txBody>
                  <a:tcPr marL="7252" marR="7252" marT="7252"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IN" sz="1000" b="0" i="0" u="none" strike="noStrike">
                          <a:solidFill>
                            <a:srgbClr val="000000"/>
                          </a:solidFill>
                          <a:effectLst/>
                          <a:latin typeface="Calibri" panose="020F0502020204030204" pitchFamily="34" charset="0"/>
                        </a:rPr>
                        <a:t>Superman Returns</a:t>
                      </a:r>
                    </a:p>
                  </a:txBody>
                  <a:tcPr marL="7252" marR="7252" marT="7252"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b"/>
                      <a:r>
                        <a:rPr lang="en-IN" sz="1000" b="0" i="0" u="none" strike="noStrike">
                          <a:solidFill>
                            <a:srgbClr val="000000"/>
                          </a:solidFill>
                          <a:effectLst/>
                          <a:latin typeface="Calibri" panose="020F0502020204030204" pitchFamily="34" charset="0"/>
                        </a:rPr>
                        <a:t>57</a:t>
                      </a:r>
                    </a:p>
                  </a:txBody>
                  <a:tcPr marL="7252" marR="7252" marT="7252"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val="3561274513"/>
                  </a:ext>
                </a:extLst>
              </a:tr>
              <a:tr h="246722">
                <a:tc>
                  <a:txBody>
                    <a:bodyPr/>
                    <a:lstStyle/>
                    <a:p>
                      <a:pPr algn="l" fontAlgn="b"/>
                      <a:r>
                        <a:rPr lang="en-IN" sz="1000" b="0" i="0" u="none" strike="noStrike">
                          <a:solidFill>
                            <a:srgbClr val="000000"/>
                          </a:solidFill>
                          <a:effectLst/>
                          <a:latin typeface="Calibri" panose="020F0502020204030204" pitchFamily="34" charset="0"/>
                        </a:rPr>
                        <a:t>The Dark Knight Rises</a:t>
                      </a:r>
                    </a:p>
                  </a:txBody>
                  <a:tcPr marL="7252" marR="7252" marT="7252"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ctr" fontAlgn="b"/>
                      <a:r>
                        <a:rPr lang="en-IN" sz="1000" b="0" i="0" u="none" strike="noStrike">
                          <a:solidFill>
                            <a:srgbClr val="000000"/>
                          </a:solidFill>
                          <a:effectLst/>
                          <a:latin typeface="Calibri" panose="020F0502020204030204" pitchFamily="34" charset="0"/>
                        </a:rPr>
                        <a:t>112</a:t>
                      </a:r>
                    </a:p>
                  </a:txBody>
                  <a:tcPr marL="7252" marR="7252" marT="7252"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l" fontAlgn="b"/>
                      <a:r>
                        <a:rPr lang="en-US" sz="1000" b="0" i="0" u="none" strike="noStrike">
                          <a:solidFill>
                            <a:srgbClr val="000000"/>
                          </a:solidFill>
                          <a:effectLst/>
                          <a:latin typeface="Calibri" panose="020F0502020204030204" pitchFamily="34" charset="0"/>
                        </a:rPr>
                        <a:t>The Chronicles of Narnia: Prince Caspian</a:t>
                      </a:r>
                    </a:p>
                  </a:txBody>
                  <a:tcPr marL="7252" marR="7252" marT="7252"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ctr" fontAlgn="b"/>
                      <a:r>
                        <a:rPr lang="en-IN" sz="1000" b="0" i="0" u="none" strike="noStrike">
                          <a:solidFill>
                            <a:srgbClr val="000000"/>
                          </a:solidFill>
                          <a:effectLst/>
                          <a:latin typeface="Calibri" panose="020F0502020204030204" pitchFamily="34" charset="0"/>
                        </a:rPr>
                        <a:t>53</a:t>
                      </a:r>
                    </a:p>
                  </a:txBody>
                  <a:tcPr marL="7252" marR="7252" marT="7252"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extLst>
                  <a:ext uri="{0D108BD9-81ED-4DB2-BD59-A6C34878D82A}">
                    <a16:rowId xmlns:a16="http://schemas.microsoft.com/office/drawing/2014/main" val="2983381812"/>
                  </a:ext>
                </a:extLst>
              </a:tr>
              <a:tr h="246722">
                <a:tc>
                  <a:txBody>
                    <a:bodyPr/>
                    <a:lstStyle/>
                    <a:p>
                      <a:pPr algn="l" fontAlgn="b"/>
                      <a:r>
                        <a:rPr lang="en-IN" sz="1000" b="0" i="0" u="none" strike="noStrike">
                          <a:solidFill>
                            <a:srgbClr val="000000"/>
                          </a:solidFill>
                          <a:effectLst/>
                          <a:latin typeface="Calibri" panose="020F0502020204030204" pitchFamily="34" charset="0"/>
                        </a:rPr>
                        <a:t>Quantum of Solace</a:t>
                      </a:r>
                    </a:p>
                  </a:txBody>
                  <a:tcPr marL="7252" marR="7252" marT="7252"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b"/>
                      <a:r>
                        <a:rPr lang="en-IN" sz="1000" b="0" i="0" u="none" strike="noStrike">
                          <a:solidFill>
                            <a:srgbClr val="000000"/>
                          </a:solidFill>
                          <a:effectLst/>
                          <a:latin typeface="Calibri" panose="020F0502020204030204" pitchFamily="34" charset="0"/>
                        </a:rPr>
                        <a:t>107</a:t>
                      </a:r>
                    </a:p>
                  </a:txBody>
                  <a:tcPr marL="7252" marR="7252" marT="7252"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IN" sz="1000" b="0" i="0" u="none" strike="noStrike">
                          <a:solidFill>
                            <a:srgbClr val="000000"/>
                          </a:solidFill>
                          <a:effectLst/>
                          <a:latin typeface="Calibri" panose="020F0502020204030204" pitchFamily="34" charset="0"/>
                        </a:rPr>
                        <a:t>Men in Black 3</a:t>
                      </a:r>
                    </a:p>
                  </a:txBody>
                  <a:tcPr marL="7252" marR="7252" marT="7252"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b"/>
                      <a:r>
                        <a:rPr lang="en-IN" sz="1000" b="0" i="0" u="none" strike="noStrike">
                          <a:solidFill>
                            <a:srgbClr val="000000"/>
                          </a:solidFill>
                          <a:effectLst/>
                          <a:latin typeface="Calibri" panose="020F0502020204030204" pitchFamily="34" charset="0"/>
                        </a:rPr>
                        <a:t>52</a:t>
                      </a:r>
                    </a:p>
                  </a:txBody>
                  <a:tcPr marL="7252" marR="7252" marT="7252"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val="389781135"/>
                  </a:ext>
                </a:extLst>
              </a:tr>
              <a:tr h="246722">
                <a:tc>
                  <a:txBody>
                    <a:bodyPr/>
                    <a:lstStyle/>
                    <a:p>
                      <a:pPr algn="l" fontAlgn="b"/>
                      <a:r>
                        <a:rPr lang="en-IN" sz="1000" b="0" i="0" u="none" strike="noStrike">
                          <a:solidFill>
                            <a:srgbClr val="000000"/>
                          </a:solidFill>
                          <a:effectLst/>
                          <a:latin typeface="Calibri" panose="020F0502020204030204" pitchFamily="34" charset="0"/>
                        </a:rPr>
                        <a:t>Spectre</a:t>
                      </a:r>
                    </a:p>
                  </a:txBody>
                  <a:tcPr marL="7252" marR="7252" marT="7252"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ctr" fontAlgn="b"/>
                      <a:r>
                        <a:rPr lang="en-IN" sz="1000" b="0" i="0" u="none" strike="noStrike">
                          <a:solidFill>
                            <a:srgbClr val="000000"/>
                          </a:solidFill>
                          <a:effectLst/>
                          <a:latin typeface="Calibri" panose="020F0502020204030204" pitchFamily="34" charset="0"/>
                        </a:rPr>
                        <a:t>107</a:t>
                      </a:r>
                    </a:p>
                  </a:txBody>
                  <a:tcPr marL="7252" marR="7252" marT="7252"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l" fontAlgn="b"/>
                      <a:r>
                        <a:rPr lang="en-IN" sz="1000" b="0" i="0" u="none" strike="noStrike">
                          <a:solidFill>
                            <a:srgbClr val="000000"/>
                          </a:solidFill>
                          <a:effectLst/>
                          <a:latin typeface="Calibri" panose="020F0502020204030204" pitchFamily="34" charset="0"/>
                        </a:rPr>
                        <a:t>Green Lantern</a:t>
                      </a:r>
                    </a:p>
                  </a:txBody>
                  <a:tcPr marL="7252" marR="7252" marT="7252"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ctr" fontAlgn="b"/>
                      <a:r>
                        <a:rPr lang="en-IN" sz="1000" b="0" i="0" u="none" strike="noStrike">
                          <a:solidFill>
                            <a:srgbClr val="000000"/>
                          </a:solidFill>
                          <a:effectLst/>
                          <a:latin typeface="Calibri" panose="020F0502020204030204" pitchFamily="34" charset="0"/>
                        </a:rPr>
                        <a:t>51</a:t>
                      </a:r>
                    </a:p>
                  </a:txBody>
                  <a:tcPr marL="7252" marR="7252" marT="7252"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extLst>
                  <a:ext uri="{0D108BD9-81ED-4DB2-BD59-A6C34878D82A}">
                    <a16:rowId xmlns:a16="http://schemas.microsoft.com/office/drawing/2014/main" val="4160670177"/>
                  </a:ext>
                </a:extLst>
              </a:tr>
              <a:tr h="246722">
                <a:tc>
                  <a:txBody>
                    <a:bodyPr/>
                    <a:lstStyle/>
                    <a:p>
                      <a:pPr algn="l" fontAlgn="b"/>
                      <a:r>
                        <a:rPr lang="en-IN" sz="1000" b="0" i="0" u="none" strike="noStrike">
                          <a:solidFill>
                            <a:srgbClr val="000000"/>
                          </a:solidFill>
                          <a:effectLst/>
                          <a:latin typeface="Calibri" panose="020F0502020204030204" pitchFamily="34" charset="0"/>
                        </a:rPr>
                        <a:t>Furious 7</a:t>
                      </a:r>
                    </a:p>
                  </a:txBody>
                  <a:tcPr marL="7252" marR="7252" marT="7252"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b"/>
                      <a:r>
                        <a:rPr lang="en-IN" sz="1000" b="0" i="0" u="none" strike="noStrike">
                          <a:solidFill>
                            <a:srgbClr val="000000"/>
                          </a:solidFill>
                          <a:effectLst/>
                          <a:latin typeface="Calibri" panose="020F0502020204030204" pitchFamily="34" charset="0"/>
                        </a:rPr>
                        <a:t>102</a:t>
                      </a:r>
                    </a:p>
                  </a:txBody>
                  <a:tcPr marL="7252" marR="7252" marT="7252"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IN" sz="1000" b="0" i="0" u="none" strike="noStrike">
                          <a:solidFill>
                            <a:srgbClr val="000000"/>
                          </a:solidFill>
                          <a:effectLst/>
                          <a:latin typeface="Calibri" panose="020F0502020204030204" pitchFamily="34" charset="0"/>
                        </a:rPr>
                        <a:t>Cars 2</a:t>
                      </a:r>
                    </a:p>
                  </a:txBody>
                  <a:tcPr marL="7252" marR="7252" marT="7252"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b"/>
                      <a:r>
                        <a:rPr lang="en-IN" sz="1000" b="0" i="0" u="none" strike="noStrike">
                          <a:solidFill>
                            <a:srgbClr val="000000"/>
                          </a:solidFill>
                          <a:effectLst/>
                          <a:latin typeface="Calibri" panose="020F0502020204030204" pitchFamily="34" charset="0"/>
                        </a:rPr>
                        <a:t>49</a:t>
                      </a:r>
                    </a:p>
                  </a:txBody>
                  <a:tcPr marL="7252" marR="7252" marT="7252"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val="1421061641"/>
                  </a:ext>
                </a:extLst>
              </a:tr>
              <a:tr h="246722">
                <a:tc>
                  <a:txBody>
                    <a:bodyPr/>
                    <a:lstStyle/>
                    <a:p>
                      <a:pPr algn="l" fontAlgn="b"/>
                      <a:r>
                        <a:rPr lang="en-IN" sz="1000" b="0" i="0" u="none" strike="noStrike">
                          <a:solidFill>
                            <a:srgbClr val="000000"/>
                          </a:solidFill>
                          <a:effectLst/>
                          <a:latin typeface="Calibri" panose="020F0502020204030204" pitchFamily="34" charset="0"/>
                        </a:rPr>
                        <a:t>Titanic</a:t>
                      </a:r>
                    </a:p>
                  </a:txBody>
                  <a:tcPr marL="7252" marR="7252" marT="7252"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ctr" fontAlgn="b"/>
                      <a:r>
                        <a:rPr lang="en-IN" sz="1000" b="0" i="0" u="none" strike="noStrike">
                          <a:solidFill>
                            <a:srgbClr val="000000"/>
                          </a:solidFill>
                          <a:effectLst/>
                          <a:latin typeface="Calibri" panose="020F0502020204030204" pitchFamily="34" charset="0"/>
                        </a:rPr>
                        <a:t>100</a:t>
                      </a:r>
                    </a:p>
                  </a:txBody>
                  <a:tcPr marL="7252" marR="7252" marT="7252"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l" fontAlgn="b"/>
                      <a:r>
                        <a:rPr lang="en-IN" sz="1000" b="0" i="0" u="none" strike="noStrike">
                          <a:solidFill>
                            <a:srgbClr val="000000"/>
                          </a:solidFill>
                          <a:effectLst/>
                          <a:latin typeface="Calibri" panose="020F0502020204030204" pitchFamily="34" charset="0"/>
                        </a:rPr>
                        <a:t>The Lone Ranger</a:t>
                      </a:r>
                    </a:p>
                  </a:txBody>
                  <a:tcPr marL="7252" marR="7252" marT="7252"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ctr" fontAlgn="b"/>
                      <a:r>
                        <a:rPr lang="en-IN" sz="1000" b="0" i="0" u="none" strike="noStrike">
                          <a:solidFill>
                            <a:srgbClr val="000000"/>
                          </a:solidFill>
                          <a:effectLst/>
                          <a:latin typeface="Calibri" panose="020F0502020204030204" pitchFamily="34" charset="0"/>
                        </a:rPr>
                        <a:t>49</a:t>
                      </a:r>
                    </a:p>
                  </a:txBody>
                  <a:tcPr marL="7252" marR="7252" marT="7252"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extLst>
                  <a:ext uri="{0D108BD9-81ED-4DB2-BD59-A6C34878D82A}">
                    <a16:rowId xmlns:a16="http://schemas.microsoft.com/office/drawing/2014/main" val="4237875789"/>
                  </a:ext>
                </a:extLst>
              </a:tr>
              <a:tr h="246722">
                <a:tc>
                  <a:txBody>
                    <a:bodyPr/>
                    <a:lstStyle/>
                    <a:p>
                      <a:pPr algn="l" fontAlgn="b"/>
                      <a:r>
                        <a:rPr lang="en-IN" sz="1000" b="0" i="0" u="none" strike="noStrike">
                          <a:solidFill>
                            <a:srgbClr val="000000"/>
                          </a:solidFill>
                          <a:effectLst/>
                          <a:latin typeface="Calibri" panose="020F0502020204030204" pitchFamily="34" charset="0"/>
                        </a:rPr>
                        <a:t>Man of Steel</a:t>
                      </a:r>
                    </a:p>
                  </a:txBody>
                  <a:tcPr marL="7252" marR="7252" marT="7252"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b"/>
                      <a:r>
                        <a:rPr lang="en-IN" sz="1000" b="0" i="0" u="none" strike="noStrike">
                          <a:solidFill>
                            <a:srgbClr val="000000"/>
                          </a:solidFill>
                          <a:effectLst/>
                          <a:latin typeface="Calibri" panose="020F0502020204030204" pitchFamily="34" charset="0"/>
                        </a:rPr>
                        <a:t>99</a:t>
                      </a:r>
                    </a:p>
                  </a:txBody>
                  <a:tcPr marL="7252" marR="7252" marT="7252"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IN" sz="1000" b="0" i="0" u="none" strike="noStrike">
                          <a:solidFill>
                            <a:srgbClr val="000000"/>
                          </a:solidFill>
                          <a:effectLst/>
                          <a:latin typeface="Calibri" panose="020F0502020204030204" pitchFamily="34" charset="0"/>
                        </a:rPr>
                        <a:t>Tangled</a:t>
                      </a:r>
                    </a:p>
                  </a:txBody>
                  <a:tcPr marL="7252" marR="7252" marT="7252"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b"/>
                      <a:r>
                        <a:rPr lang="en-IN" sz="1000" b="0" i="0" u="none" strike="noStrike">
                          <a:solidFill>
                            <a:srgbClr val="000000"/>
                          </a:solidFill>
                          <a:effectLst/>
                          <a:latin typeface="Calibri" panose="020F0502020204030204" pitchFamily="34" charset="0"/>
                        </a:rPr>
                        <a:t>48</a:t>
                      </a:r>
                    </a:p>
                  </a:txBody>
                  <a:tcPr marL="7252" marR="7252" marT="7252"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val="148776542"/>
                  </a:ext>
                </a:extLst>
              </a:tr>
              <a:tr h="246722">
                <a:tc>
                  <a:txBody>
                    <a:bodyPr/>
                    <a:lstStyle/>
                    <a:p>
                      <a:pPr algn="l" fontAlgn="b"/>
                      <a:r>
                        <a:rPr lang="en-US" sz="1000" b="0" i="0" u="none" strike="noStrike">
                          <a:solidFill>
                            <a:srgbClr val="000000"/>
                          </a:solidFill>
                          <a:effectLst/>
                          <a:latin typeface="Calibri" panose="020F0502020204030204" pitchFamily="34" charset="0"/>
                        </a:rPr>
                        <a:t>Harry Potter and the Half-Blood Prince</a:t>
                      </a:r>
                    </a:p>
                  </a:txBody>
                  <a:tcPr marL="7252" marR="7252" marT="7252"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ctr" fontAlgn="b"/>
                      <a:r>
                        <a:rPr lang="en-IN" sz="1000" b="0" i="0" u="none" strike="noStrike">
                          <a:solidFill>
                            <a:srgbClr val="000000"/>
                          </a:solidFill>
                          <a:effectLst/>
                          <a:latin typeface="Calibri" panose="020F0502020204030204" pitchFamily="34" charset="0"/>
                        </a:rPr>
                        <a:t>98</a:t>
                      </a:r>
                    </a:p>
                  </a:txBody>
                  <a:tcPr marL="7252" marR="7252" marT="7252"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l" fontAlgn="b"/>
                      <a:r>
                        <a:rPr lang="en-US" sz="1000" b="0" i="0" u="none" strike="noStrike">
                          <a:solidFill>
                            <a:srgbClr val="000000"/>
                          </a:solidFill>
                          <a:effectLst/>
                          <a:latin typeface="Calibri" panose="020F0502020204030204" pitchFamily="34" charset="0"/>
                        </a:rPr>
                        <a:t>Oz: The Great and Powerful</a:t>
                      </a:r>
                    </a:p>
                  </a:txBody>
                  <a:tcPr marL="7252" marR="7252" marT="7252"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ctr" fontAlgn="b"/>
                      <a:r>
                        <a:rPr lang="en-IN" sz="1000" b="0" i="0" u="none" strike="noStrike">
                          <a:solidFill>
                            <a:srgbClr val="000000"/>
                          </a:solidFill>
                          <a:effectLst/>
                          <a:latin typeface="Calibri" panose="020F0502020204030204" pitchFamily="34" charset="0"/>
                        </a:rPr>
                        <a:t>46</a:t>
                      </a:r>
                    </a:p>
                  </a:txBody>
                  <a:tcPr marL="7252" marR="7252" marT="7252"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extLst>
                  <a:ext uri="{0D108BD9-81ED-4DB2-BD59-A6C34878D82A}">
                    <a16:rowId xmlns:a16="http://schemas.microsoft.com/office/drawing/2014/main" val="3656490427"/>
                  </a:ext>
                </a:extLst>
              </a:tr>
              <a:tr h="246722">
                <a:tc>
                  <a:txBody>
                    <a:bodyPr/>
                    <a:lstStyle/>
                    <a:p>
                      <a:pPr algn="l" fontAlgn="b"/>
                      <a:r>
                        <a:rPr lang="en-US" sz="1000" b="0" i="0" u="none" strike="noStrike">
                          <a:solidFill>
                            <a:srgbClr val="000000"/>
                          </a:solidFill>
                          <a:effectLst/>
                          <a:latin typeface="Calibri" panose="020F0502020204030204" pitchFamily="34" charset="0"/>
                        </a:rPr>
                        <a:t>The Hobbit: The Desolation of Smaug</a:t>
                      </a:r>
                    </a:p>
                  </a:txBody>
                  <a:tcPr marL="7252" marR="7252" marT="7252"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b"/>
                      <a:r>
                        <a:rPr lang="en-IN" sz="1000" b="0" i="0" u="none" strike="noStrike">
                          <a:solidFill>
                            <a:srgbClr val="000000"/>
                          </a:solidFill>
                          <a:effectLst/>
                          <a:latin typeface="Calibri" panose="020F0502020204030204" pitchFamily="34" charset="0"/>
                        </a:rPr>
                        <a:t>94</a:t>
                      </a:r>
                    </a:p>
                  </a:txBody>
                  <a:tcPr marL="7252" marR="7252" marT="7252"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IN" sz="1000" b="0" i="0" u="none" strike="noStrike">
                          <a:solidFill>
                            <a:srgbClr val="000000"/>
                          </a:solidFill>
                          <a:effectLst/>
                          <a:latin typeface="Calibri" panose="020F0502020204030204" pitchFamily="34" charset="0"/>
                        </a:rPr>
                        <a:t>John Carter</a:t>
                      </a:r>
                    </a:p>
                  </a:txBody>
                  <a:tcPr marL="7252" marR="7252" marT="7252"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b"/>
                      <a:r>
                        <a:rPr lang="en-IN" sz="1000" b="0" i="0" u="none" strike="noStrike">
                          <a:solidFill>
                            <a:srgbClr val="000000"/>
                          </a:solidFill>
                          <a:effectLst/>
                          <a:latin typeface="Calibri" panose="020F0502020204030204" pitchFamily="34" charset="0"/>
                        </a:rPr>
                        <a:t>43</a:t>
                      </a:r>
                    </a:p>
                  </a:txBody>
                  <a:tcPr marL="7252" marR="7252" marT="7252"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val="2828604100"/>
                  </a:ext>
                </a:extLst>
              </a:tr>
              <a:tr h="246722">
                <a:tc>
                  <a:txBody>
                    <a:bodyPr/>
                    <a:lstStyle/>
                    <a:p>
                      <a:pPr algn="l" fontAlgn="b"/>
                      <a:r>
                        <a:rPr lang="en-IN" sz="1000" b="0" i="0" u="none" strike="noStrike">
                          <a:solidFill>
                            <a:srgbClr val="000000"/>
                          </a:solidFill>
                          <a:effectLst/>
                          <a:latin typeface="Calibri" panose="020F0502020204030204" pitchFamily="34" charset="0"/>
                        </a:rPr>
                        <a:t>Skyfall</a:t>
                      </a:r>
                    </a:p>
                  </a:txBody>
                  <a:tcPr marL="7252" marR="7252" marT="7252"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ctr" fontAlgn="b"/>
                      <a:r>
                        <a:rPr lang="en-IN" sz="1000" b="0" i="0" u="none" strike="noStrike">
                          <a:solidFill>
                            <a:srgbClr val="000000"/>
                          </a:solidFill>
                          <a:effectLst/>
                          <a:latin typeface="Calibri" panose="020F0502020204030204" pitchFamily="34" charset="0"/>
                        </a:rPr>
                        <a:t>93</a:t>
                      </a:r>
                    </a:p>
                  </a:txBody>
                  <a:tcPr marL="7252" marR="7252" marT="7252"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l" fontAlgn="b"/>
                      <a:r>
                        <a:rPr lang="en-IN" sz="1000" b="0" i="0" u="none" strike="noStrike">
                          <a:solidFill>
                            <a:srgbClr val="000000"/>
                          </a:solidFill>
                          <a:effectLst/>
                          <a:latin typeface="Calibri" panose="020F0502020204030204" pitchFamily="34" charset="0"/>
                        </a:rPr>
                        <a:t>The Golden Compass</a:t>
                      </a:r>
                    </a:p>
                  </a:txBody>
                  <a:tcPr marL="7252" marR="7252" marT="7252"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ctr" fontAlgn="b"/>
                      <a:r>
                        <a:rPr lang="en-IN" sz="1000" b="0" i="0" u="none" strike="noStrike">
                          <a:solidFill>
                            <a:srgbClr val="000000"/>
                          </a:solidFill>
                          <a:effectLst/>
                          <a:latin typeface="Calibri" panose="020F0502020204030204" pitchFamily="34" charset="0"/>
                        </a:rPr>
                        <a:t>42</a:t>
                      </a:r>
                    </a:p>
                  </a:txBody>
                  <a:tcPr marL="7252" marR="7252" marT="7252"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extLst>
                  <a:ext uri="{0D108BD9-81ED-4DB2-BD59-A6C34878D82A}">
                    <a16:rowId xmlns:a16="http://schemas.microsoft.com/office/drawing/2014/main" val="2517578160"/>
                  </a:ext>
                </a:extLst>
              </a:tr>
              <a:tr h="246722">
                <a:tc>
                  <a:txBody>
                    <a:bodyPr/>
                    <a:lstStyle/>
                    <a:p>
                      <a:pPr algn="l" fontAlgn="b"/>
                      <a:r>
                        <a:rPr lang="en-IN" sz="1000" b="0" i="0" u="none" strike="noStrike">
                          <a:solidFill>
                            <a:srgbClr val="000000"/>
                          </a:solidFill>
                          <a:effectLst/>
                          <a:latin typeface="Calibri" panose="020F0502020204030204" pitchFamily="34" charset="0"/>
                        </a:rPr>
                        <a:t>Monsters University</a:t>
                      </a:r>
                    </a:p>
                  </a:txBody>
                  <a:tcPr marL="7252" marR="7252" marT="7252"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b"/>
                      <a:r>
                        <a:rPr lang="en-IN" sz="1000" b="0" i="0" u="none" strike="noStrike">
                          <a:solidFill>
                            <a:srgbClr val="000000"/>
                          </a:solidFill>
                          <a:effectLst/>
                          <a:latin typeface="Calibri" panose="020F0502020204030204" pitchFamily="34" charset="0"/>
                        </a:rPr>
                        <a:t>89</a:t>
                      </a:r>
                    </a:p>
                  </a:txBody>
                  <a:tcPr marL="7252" marR="7252" marT="7252"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IN" sz="1000" b="0" i="0" u="none" strike="noStrike">
                          <a:solidFill>
                            <a:srgbClr val="000000"/>
                          </a:solidFill>
                          <a:effectLst/>
                          <a:latin typeface="Calibri" panose="020F0502020204030204" pitchFamily="34" charset="0"/>
                        </a:rPr>
                        <a:t>Robin Hood</a:t>
                      </a:r>
                    </a:p>
                  </a:txBody>
                  <a:tcPr marL="7252" marR="7252" marT="7252"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b"/>
                      <a:r>
                        <a:rPr lang="en-IN" sz="1000" b="0" i="0" u="none" strike="noStrike">
                          <a:solidFill>
                            <a:srgbClr val="000000"/>
                          </a:solidFill>
                          <a:effectLst/>
                          <a:latin typeface="Calibri" panose="020F0502020204030204" pitchFamily="34" charset="0"/>
                        </a:rPr>
                        <a:t>37</a:t>
                      </a:r>
                    </a:p>
                  </a:txBody>
                  <a:tcPr marL="7252" marR="7252" marT="7252"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val="793146007"/>
                  </a:ext>
                </a:extLst>
              </a:tr>
              <a:tr h="246722">
                <a:tc>
                  <a:txBody>
                    <a:bodyPr/>
                    <a:lstStyle/>
                    <a:p>
                      <a:pPr algn="l" fontAlgn="b"/>
                      <a:r>
                        <a:rPr lang="en-IN" sz="1000" b="0" i="0" u="none" strike="noStrike">
                          <a:solidFill>
                            <a:srgbClr val="000000"/>
                          </a:solidFill>
                          <a:effectLst/>
                          <a:latin typeface="Calibri" panose="020F0502020204030204" pitchFamily="34" charset="0"/>
                        </a:rPr>
                        <a:t>The Amazing Spider-Man</a:t>
                      </a:r>
                    </a:p>
                  </a:txBody>
                  <a:tcPr marL="7252" marR="7252" marT="7252"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ctr" fontAlgn="b"/>
                      <a:r>
                        <a:rPr lang="en-IN" sz="1000" b="0" i="0" u="none" strike="noStrike">
                          <a:solidFill>
                            <a:srgbClr val="000000"/>
                          </a:solidFill>
                          <a:effectLst/>
                          <a:latin typeface="Calibri" panose="020F0502020204030204" pitchFamily="34" charset="0"/>
                        </a:rPr>
                        <a:t>89</a:t>
                      </a:r>
                    </a:p>
                  </a:txBody>
                  <a:tcPr marL="7252" marR="7252" marT="7252"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l" fontAlgn="b"/>
                      <a:r>
                        <a:rPr lang="en-IN" sz="1000" b="0" i="0" u="none" strike="noStrike">
                          <a:solidFill>
                            <a:srgbClr val="000000"/>
                          </a:solidFill>
                          <a:effectLst/>
                          <a:latin typeface="Calibri" panose="020F0502020204030204" pitchFamily="34" charset="0"/>
                        </a:rPr>
                        <a:t>Spider-Man 2</a:t>
                      </a:r>
                    </a:p>
                  </a:txBody>
                  <a:tcPr marL="7252" marR="7252" marT="7252"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ctr" fontAlgn="b"/>
                      <a:r>
                        <a:rPr lang="en-IN" sz="1000" b="0" i="0" u="none" strike="noStrike">
                          <a:solidFill>
                            <a:srgbClr val="000000"/>
                          </a:solidFill>
                          <a:effectLst/>
                          <a:latin typeface="Calibri" panose="020F0502020204030204" pitchFamily="34" charset="0"/>
                        </a:rPr>
                        <a:t>35</a:t>
                      </a:r>
                    </a:p>
                  </a:txBody>
                  <a:tcPr marL="7252" marR="7252" marT="7252"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extLst>
                  <a:ext uri="{0D108BD9-81ED-4DB2-BD59-A6C34878D82A}">
                    <a16:rowId xmlns:a16="http://schemas.microsoft.com/office/drawing/2014/main" val="654008213"/>
                  </a:ext>
                </a:extLst>
              </a:tr>
              <a:tr h="246722">
                <a:tc>
                  <a:txBody>
                    <a:bodyPr/>
                    <a:lstStyle/>
                    <a:p>
                      <a:pPr algn="l" fontAlgn="b"/>
                      <a:r>
                        <a:rPr lang="en-IN" sz="1000" b="0" i="0" u="none" strike="noStrike">
                          <a:solidFill>
                            <a:srgbClr val="000000"/>
                          </a:solidFill>
                          <a:effectLst/>
                          <a:latin typeface="Calibri" panose="020F0502020204030204" pitchFamily="34" charset="0"/>
                        </a:rPr>
                        <a:t>World War Z</a:t>
                      </a:r>
                    </a:p>
                  </a:txBody>
                  <a:tcPr marL="7252" marR="7252" marT="7252"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b"/>
                      <a:r>
                        <a:rPr lang="en-IN" sz="1000" b="0" i="0" u="none" strike="noStrike">
                          <a:solidFill>
                            <a:srgbClr val="000000"/>
                          </a:solidFill>
                          <a:effectLst/>
                          <a:latin typeface="Calibri" panose="020F0502020204030204" pitchFamily="34" charset="0"/>
                        </a:rPr>
                        <a:t>81</a:t>
                      </a:r>
                    </a:p>
                  </a:txBody>
                  <a:tcPr marL="7252" marR="7252" marT="7252"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US" sz="1000" b="0" i="0" u="none" strike="noStrike">
                          <a:solidFill>
                            <a:srgbClr val="000000"/>
                          </a:solidFill>
                          <a:effectLst/>
                          <a:latin typeface="Calibri" panose="020F0502020204030204" pitchFamily="34" charset="0"/>
                        </a:rPr>
                        <a:t>Transformers: Revenge of the Fallen</a:t>
                      </a:r>
                    </a:p>
                  </a:txBody>
                  <a:tcPr marL="7252" marR="7252" marT="7252"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b"/>
                      <a:r>
                        <a:rPr lang="en-IN" sz="1000" b="0" i="0" u="none" strike="noStrike">
                          <a:solidFill>
                            <a:srgbClr val="000000"/>
                          </a:solidFill>
                          <a:effectLst/>
                          <a:latin typeface="Calibri" panose="020F0502020204030204" pitchFamily="34" charset="0"/>
                        </a:rPr>
                        <a:t>21</a:t>
                      </a:r>
                    </a:p>
                  </a:txBody>
                  <a:tcPr marL="7252" marR="7252" marT="7252"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val="1790290749"/>
                  </a:ext>
                </a:extLst>
              </a:tr>
              <a:tr h="246722">
                <a:tc>
                  <a:txBody>
                    <a:bodyPr/>
                    <a:lstStyle/>
                    <a:p>
                      <a:pPr algn="l" fontAlgn="b"/>
                      <a:endParaRPr lang="en-IN" sz="1000" b="0" i="0" u="none" strike="noStrike">
                        <a:solidFill>
                          <a:srgbClr val="000000"/>
                        </a:solidFill>
                        <a:effectLst/>
                        <a:latin typeface="Calibri" panose="020F0502020204030204" pitchFamily="34" charset="0"/>
                      </a:endParaRPr>
                    </a:p>
                  </a:txBody>
                  <a:tcPr marL="7252" marR="7252" marT="7252"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ctr" fontAlgn="b"/>
                      <a:endParaRPr lang="en-IN" sz="1000" b="0" i="0" u="none" strike="noStrike">
                        <a:solidFill>
                          <a:srgbClr val="000000"/>
                        </a:solidFill>
                        <a:effectLst/>
                        <a:latin typeface="Calibri" panose="020F0502020204030204" pitchFamily="34" charset="0"/>
                      </a:endParaRPr>
                    </a:p>
                  </a:txBody>
                  <a:tcPr marL="7252" marR="7252" marT="7252"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l" fontAlgn="b"/>
                      <a:r>
                        <a:rPr lang="en-IN" sz="1000" b="0" i="0" u="none" strike="noStrike">
                          <a:solidFill>
                            <a:srgbClr val="000000"/>
                          </a:solidFill>
                          <a:effectLst/>
                          <a:latin typeface="Calibri" panose="020F0502020204030204" pitchFamily="34" charset="0"/>
                        </a:rPr>
                        <a:t>X-Men: The Last Stand</a:t>
                      </a:r>
                    </a:p>
                  </a:txBody>
                  <a:tcPr marL="7252" marR="7252" marT="7252"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ctr" fontAlgn="b"/>
                      <a:r>
                        <a:rPr lang="en-IN" sz="1000" b="0" i="0" u="none" strike="noStrike" dirty="0">
                          <a:solidFill>
                            <a:srgbClr val="000000"/>
                          </a:solidFill>
                          <a:effectLst/>
                          <a:latin typeface="Calibri" panose="020F0502020204030204" pitchFamily="34" charset="0"/>
                        </a:rPr>
                        <a:t>3</a:t>
                      </a:r>
                    </a:p>
                  </a:txBody>
                  <a:tcPr marL="7252" marR="7252" marT="7252"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extLst>
                  <a:ext uri="{0D108BD9-81ED-4DB2-BD59-A6C34878D82A}">
                    <a16:rowId xmlns:a16="http://schemas.microsoft.com/office/drawing/2014/main" val="1444801190"/>
                  </a:ext>
                </a:extLst>
              </a:tr>
            </a:tbl>
          </a:graphicData>
        </a:graphic>
      </p:graphicFrame>
    </p:spTree>
    <p:extLst>
      <p:ext uri="{BB962C8B-B14F-4D97-AF65-F5344CB8AC3E}">
        <p14:creationId xmlns:p14="http://schemas.microsoft.com/office/powerpoint/2010/main" val="33395810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
            <a:extLst>
              <a:ext uri="{FF2B5EF4-FFF2-40B4-BE49-F238E27FC236}">
                <a16:creationId xmlns:a16="http://schemas.microsoft.com/office/drawing/2014/main" id="{301433EA-429C-B439-A22D-FE814CF65B37}"/>
              </a:ext>
            </a:extLst>
          </p:cNvPr>
          <p:cNvSpPr>
            <a:spLocks noGrp="1" noChangeArrowheads="1"/>
          </p:cNvSpPr>
          <p:nvPr>
            <p:ph idx="1"/>
          </p:nvPr>
        </p:nvSpPr>
        <p:spPr bwMode="auto">
          <a:xfrm>
            <a:off x="838200" y="460011"/>
            <a:ext cx="10791305" cy="57554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R="0" lvl="0" algn="l" defTabSz="914400" rtl="0" eaLnBrk="0" fontAlgn="base" latinLnBrk="0" hangingPunct="0">
              <a:lnSpc>
                <a:spcPct val="100000"/>
              </a:lnSpc>
              <a:spcBef>
                <a:spcPct val="0"/>
              </a:spcBef>
              <a:spcAft>
                <a:spcPct val="0"/>
              </a:spcAft>
              <a:buClrTx/>
              <a:buSzTx/>
              <a:tabLst/>
            </a:pPr>
            <a:r>
              <a:rPr kumimoji="0" lang="en-US" altLang="en-US" sz="16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Jurassic World</a:t>
            </a:r>
            <a:r>
              <a:rPr kumimoji="0" lang="en-US" altLang="en-US" sz="16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 leads in popularity with a score of 418, showcasing the enduring appeal of action-packed, dinosaur-themed adventure films and successful franchise revivals.</a:t>
            </a:r>
          </a:p>
          <a:p>
            <a:pPr marR="0" lvl="0" algn="l" defTabSz="914400" rtl="0" eaLnBrk="0" fontAlgn="base" latinLnBrk="0" hangingPunct="0">
              <a:lnSpc>
                <a:spcPct val="100000"/>
              </a:lnSpc>
              <a:spcBef>
                <a:spcPct val="0"/>
              </a:spcBef>
              <a:spcAft>
                <a:spcPct val="0"/>
              </a:spcAft>
              <a:buClrTx/>
              <a:buSzTx/>
              <a:tabLst/>
            </a:pPr>
            <a:r>
              <a:rPr kumimoji="0" lang="en-US" altLang="en-US" sz="16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Captain America: Civil War</a:t>
            </a:r>
            <a:r>
              <a:rPr kumimoji="0" lang="en-US" altLang="en-US" sz="16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 holds a strong position with a score of 198, driven by its star-studded cast and the captivating conflict between beloved Marvel superheroes.</a:t>
            </a:r>
          </a:p>
          <a:p>
            <a:pPr marR="0" lvl="0" algn="l" defTabSz="914400" rtl="0" eaLnBrk="0" fontAlgn="base" latinLnBrk="0" hangingPunct="0">
              <a:lnSpc>
                <a:spcPct val="100000"/>
              </a:lnSpc>
              <a:spcBef>
                <a:spcPct val="0"/>
              </a:spcBef>
              <a:spcAft>
                <a:spcPct val="0"/>
              </a:spcAft>
              <a:buClrTx/>
              <a:buSzTx/>
              <a:tabLst/>
            </a:pPr>
            <a:r>
              <a:rPr kumimoji="0" lang="en-US" altLang="en-US" sz="16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Avatar</a:t>
            </a:r>
            <a:r>
              <a:rPr kumimoji="0" lang="en-US" altLang="en-US" sz="16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 with a score of 150, stands as a cinematic milestone due to its groundbreaking visual effects and the immersive world-building that captivated global audiences.</a:t>
            </a:r>
          </a:p>
          <a:p>
            <a:pPr marR="0" lvl="0" algn="l" defTabSz="914400" rtl="0" eaLnBrk="0" fontAlgn="base" latinLnBrk="0" hangingPunct="0">
              <a:lnSpc>
                <a:spcPct val="100000"/>
              </a:lnSpc>
              <a:spcBef>
                <a:spcPct val="0"/>
              </a:spcBef>
              <a:spcAft>
                <a:spcPct val="0"/>
              </a:spcAft>
              <a:buClrTx/>
              <a:buSzTx/>
              <a:tabLst/>
            </a:pPr>
            <a:r>
              <a:rPr kumimoji="0" lang="en-US" altLang="en-US" sz="16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The </a:t>
            </a:r>
            <a:r>
              <a:rPr kumimoji="0" lang="en-US" altLang="en-US" sz="16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superhero genre</a:t>
            </a:r>
            <a:r>
              <a:rPr kumimoji="0" lang="en-US" altLang="en-US" sz="16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 continues to dominate global box offices, as seen with </a:t>
            </a:r>
            <a:r>
              <a:rPr kumimoji="0" lang="en-US" altLang="en-US" sz="1600" b="0" i="1"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Civil War</a:t>
            </a:r>
            <a:r>
              <a:rPr kumimoji="0" lang="en-US" altLang="en-US" sz="16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 highlighting its widespread influence across cultures and demographics.</a:t>
            </a:r>
          </a:p>
          <a:p>
            <a:pPr marR="0" lvl="0" algn="l" defTabSz="914400" rtl="0" eaLnBrk="0" fontAlgn="base" latinLnBrk="0" hangingPunct="0">
              <a:lnSpc>
                <a:spcPct val="100000"/>
              </a:lnSpc>
              <a:spcBef>
                <a:spcPct val="0"/>
              </a:spcBef>
              <a:spcAft>
                <a:spcPct val="0"/>
              </a:spcAft>
              <a:buClrTx/>
              <a:buSzTx/>
              <a:tabLst/>
            </a:pPr>
            <a:r>
              <a:rPr kumimoji="0" lang="en-US" altLang="en-US" sz="16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The </a:t>
            </a:r>
            <a:r>
              <a:rPr kumimoji="0" lang="en-US" altLang="en-US" sz="16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impact of visual innovation</a:t>
            </a:r>
            <a:r>
              <a:rPr kumimoji="0" lang="en-US" altLang="en-US" sz="16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 and immersive storytelling is evident, as </a:t>
            </a:r>
            <a:r>
              <a:rPr kumimoji="0" lang="en-US" altLang="en-US" sz="1600" b="0" i="1"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Avatar</a:t>
            </a:r>
            <a:r>
              <a:rPr kumimoji="0" lang="en-US" altLang="en-US" sz="16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 remains a game-changer in how audiences experience cinematic worlds. </a:t>
            </a:r>
          </a:p>
          <a:p>
            <a:pPr marR="0" lvl="0" algn="l" defTabSz="914400" rtl="0" eaLnBrk="0" fontAlgn="base" latinLnBrk="0" hangingPunct="0">
              <a:lnSpc>
                <a:spcPct val="100000"/>
              </a:lnSpc>
              <a:spcBef>
                <a:spcPct val="0"/>
              </a:spcBef>
              <a:spcAft>
                <a:spcPct val="0"/>
              </a:spcAft>
              <a:buClrTx/>
              <a:buSzTx/>
              <a:tabLst/>
            </a:pPr>
            <a:r>
              <a:rPr lang="en-US" sz="1600" dirty="0">
                <a:latin typeface="Calibri" panose="020F0502020204030204" pitchFamily="34" charset="0"/>
                <a:ea typeface="Calibri" panose="020F0502020204030204" pitchFamily="34" charset="0"/>
                <a:cs typeface="Calibri" panose="020F0502020204030204" pitchFamily="34" charset="0"/>
              </a:rPr>
              <a:t>The </a:t>
            </a:r>
            <a:r>
              <a:rPr lang="en-US" sz="1600" b="1" dirty="0">
                <a:latin typeface="Calibri" panose="020F0502020204030204" pitchFamily="34" charset="0"/>
                <a:ea typeface="Calibri" panose="020F0502020204030204" pitchFamily="34" charset="0"/>
                <a:cs typeface="Calibri" panose="020F0502020204030204" pitchFamily="34" charset="0"/>
              </a:rPr>
              <a:t>Pirates of the Caribbean</a:t>
            </a:r>
            <a:r>
              <a:rPr lang="en-US" sz="1600" dirty="0">
                <a:latin typeface="Calibri" panose="020F0502020204030204" pitchFamily="34" charset="0"/>
                <a:ea typeface="Calibri" panose="020F0502020204030204" pitchFamily="34" charset="0"/>
                <a:cs typeface="Calibri" panose="020F0502020204030204" pitchFamily="34" charset="0"/>
              </a:rPr>
              <a:t> franchise maintains strong popularity, with </a:t>
            </a:r>
            <a:r>
              <a:rPr lang="en-US" sz="1600" i="1" dirty="0">
                <a:latin typeface="Calibri" panose="020F0502020204030204" pitchFamily="34" charset="0"/>
                <a:ea typeface="Calibri" panose="020F0502020204030204" pitchFamily="34" charset="0"/>
                <a:cs typeface="Calibri" panose="020F0502020204030204" pitchFamily="34" charset="0"/>
              </a:rPr>
              <a:t>Dead Man's Chest</a:t>
            </a:r>
            <a:r>
              <a:rPr lang="en-US" sz="1600" dirty="0">
                <a:latin typeface="Calibri" panose="020F0502020204030204" pitchFamily="34" charset="0"/>
                <a:ea typeface="Calibri" panose="020F0502020204030204" pitchFamily="34" charset="0"/>
                <a:cs typeface="Calibri" panose="020F0502020204030204" pitchFamily="34" charset="0"/>
              </a:rPr>
              <a:t>, </a:t>
            </a:r>
            <a:r>
              <a:rPr lang="en-US" sz="1600" i="1" dirty="0">
                <a:latin typeface="Calibri" panose="020F0502020204030204" pitchFamily="34" charset="0"/>
                <a:ea typeface="Calibri" panose="020F0502020204030204" pitchFamily="34" charset="0"/>
                <a:cs typeface="Calibri" panose="020F0502020204030204" pitchFamily="34" charset="0"/>
              </a:rPr>
              <a:t>At World's End</a:t>
            </a:r>
            <a:r>
              <a:rPr lang="en-US" sz="1600" dirty="0">
                <a:latin typeface="Calibri" panose="020F0502020204030204" pitchFamily="34" charset="0"/>
                <a:ea typeface="Calibri" panose="020F0502020204030204" pitchFamily="34" charset="0"/>
                <a:cs typeface="Calibri" panose="020F0502020204030204" pitchFamily="34" charset="0"/>
              </a:rPr>
              <a:t>, and </a:t>
            </a:r>
            <a:r>
              <a:rPr lang="en-US" sz="1600" i="1" dirty="0">
                <a:latin typeface="Calibri" panose="020F0502020204030204" pitchFamily="34" charset="0"/>
                <a:ea typeface="Calibri" panose="020F0502020204030204" pitchFamily="34" charset="0"/>
                <a:cs typeface="Calibri" panose="020F0502020204030204" pitchFamily="34" charset="0"/>
              </a:rPr>
              <a:t>On Stranger Tides</a:t>
            </a:r>
            <a:r>
              <a:rPr lang="en-US" sz="1600" dirty="0">
                <a:latin typeface="Calibri" panose="020F0502020204030204" pitchFamily="34" charset="0"/>
                <a:ea typeface="Calibri" panose="020F0502020204030204" pitchFamily="34" charset="0"/>
                <a:cs typeface="Calibri" panose="020F0502020204030204" pitchFamily="34" charset="0"/>
              </a:rPr>
              <a:t> scoring consistently high, proving the power of continuing a successful series with compelling character arcs and narratives.</a:t>
            </a:r>
          </a:p>
          <a:p>
            <a:pPr marR="0" lvl="0" algn="l" defTabSz="914400" rtl="0" eaLnBrk="0" fontAlgn="base" latinLnBrk="0" hangingPunct="0">
              <a:lnSpc>
                <a:spcPct val="100000"/>
              </a:lnSpc>
              <a:spcBef>
                <a:spcPct val="0"/>
              </a:spcBef>
              <a:spcAft>
                <a:spcPct val="0"/>
              </a:spcAft>
              <a:buClrTx/>
              <a:buSzTx/>
              <a:tabLst/>
            </a:pPr>
            <a:r>
              <a:rPr lang="en-US" sz="1600" dirty="0">
                <a:latin typeface="Calibri" panose="020F0502020204030204" pitchFamily="34" charset="0"/>
                <a:ea typeface="Calibri" panose="020F0502020204030204" pitchFamily="34" charset="0"/>
                <a:cs typeface="Calibri" panose="020F0502020204030204" pitchFamily="34" charset="0"/>
              </a:rPr>
              <a:t>The </a:t>
            </a:r>
            <a:r>
              <a:rPr lang="en-US" sz="1600" b="1" dirty="0">
                <a:latin typeface="Calibri" panose="020F0502020204030204" pitchFamily="34" charset="0"/>
                <a:ea typeface="Calibri" panose="020F0502020204030204" pitchFamily="34" charset="0"/>
                <a:cs typeface="Calibri" panose="020F0502020204030204" pitchFamily="34" charset="0"/>
              </a:rPr>
              <a:t>Transformers</a:t>
            </a:r>
            <a:r>
              <a:rPr lang="en-US" sz="1600" dirty="0">
                <a:latin typeface="Calibri" panose="020F0502020204030204" pitchFamily="34" charset="0"/>
                <a:ea typeface="Calibri" panose="020F0502020204030204" pitchFamily="34" charset="0"/>
                <a:cs typeface="Calibri" panose="020F0502020204030204" pitchFamily="34" charset="0"/>
              </a:rPr>
              <a:t> franchise also enjoys substantial popularity, with </a:t>
            </a:r>
            <a:r>
              <a:rPr lang="en-US" sz="1600" i="1" dirty="0">
                <a:latin typeface="Calibri" panose="020F0502020204030204" pitchFamily="34" charset="0"/>
                <a:ea typeface="Calibri" panose="020F0502020204030204" pitchFamily="34" charset="0"/>
                <a:cs typeface="Calibri" panose="020F0502020204030204" pitchFamily="34" charset="0"/>
              </a:rPr>
              <a:t>Age of Extinction</a:t>
            </a:r>
            <a:r>
              <a:rPr lang="en-US" sz="1600" dirty="0">
                <a:latin typeface="Calibri" panose="020F0502020204030204" pitchFamily="34" charset="0"/>
                <a:ea typeface="Calibri" panose="020F0502020204030204" pitchFamily="34" charset="0"/>
                <a:cs typeface="Calibri" panose="020F0502020204030204" pitchFamily="34" charset="0"/>
              </a:rPr>
              <a:t> leading at 116, highlighting the enduring appeal of giant robots and large-scale action sequences.</a:t>
            </a:r>
          </a:p>
          <a:p>
            <a:pPr marR="0" lvl="0" algn="l" defTabSz="914400" rtl="0" eaLnBrk="0" fontAlgn="base" latinLnBrk="0" hangingPunct="0">
              <a:lnSpc>
                <a:spcPct val="100000"/>
              </a:lnSpc>
              <a:spcBef>
                <a:spcPct val="0"/>
              </a:spcBef>
              <a:spcAft>
                <a:spcPct val="0"/>
              </a:spcAft>
              <a:buClrTx/>
              <a:buSzTx/>
              <a:tabLst/>
            </a:pPr>
            <a:r>
              <a:rPr lang="en-US" sz="1600" dirty="0">
                <a:latin typeface="Calibri" panose="020F0502020204030204" pitchFamily="34" charset="0"/>
                <a:ea typeface="Calibri" panose="020F0502020204030204" pitchFamily="34" charset="0"/>
                <a:cs typeface="Calibri" panose="020F0502020204030204" pitchFamily="34" charset="0"/>
              </a:rPr>
              <a:t>Both franchises demonstrate the </a:t>
            </a:r>
            <a:r>
              <a:rPr lang="en-US" sz="1600" b="1" dirty="0">
                <a:latin typeface="Calibri" panose="020F0502020204030204" pitchFamily="34" charset="0"/>
                <a:ea typeface="Calibri" panose="020F0502020204030204" pitchFamily="34" charset="0"/>
                <a:cs typeface="Calibri" panose="020F0502020204030204" pitchFamily="34" charset="0"/>
              </a:rPr>
              <a:t>longevity of sequels</a:t>
            </a:r>
            <a:r>
              <a:rPr lang="en-US" sz="1600" dirty="0">
                <a:latin typeface="Calibri" panose="020F0502020204030204" pitchFamily="34" charset="0"/>
                <a:ea typeface="Calibri" panose="020F0502020204030204" pitchFamily="34" charset="0"/>
                <a:cs typeface="Calibri" panose="020F0502020204030204" pitchFamily="34" charset="0"/>
              </a:rPr>
              <a:t>, as each installment continues to draw large audiences, keeping fan interest alive across multiple films.</a:t>
            </a:r>
          </a:p>
          <a:p>
            <a:pPr marR="0" lvl="0" algn="l" defTabSz="914400" rtl="0" eaLnBrk="0" fontAlgn="base" latinLnBrk="0" hangingPunct="0">
              <a:lnSpc>
                <a:spcPct val="100000"/>
              </a:lnSpc>
              <a:spcBef>
                <a:spcPct val="0"/>
              </a:spcBef>
              <a:spcAft>
                <a:spcPct val="0"/>
              </a:spcAft>
              <a:buClrTx/>
              <a:buSzTx/>
              <a:tabLst/>
            </a:pPr>
            <a:r>
              <a:rPr lang="en-US" sz="1600" b="1" dirty="0">
                <a:latin typeface="Calibri" panose="020F0502020204030204" pitchFamily="34" charset="0"/>
                <a:ea typeface="Calibri" panose="020F0502020204030204" pitchFamily="34" charset="0"/>
                <a:cs typeface="Calibri" panose="020F0502020204030204" pitchFamily="34" charset="0"/>
              </a:rPr>
              <a:t>Titanic</a:t>
            </a:r>
            <a:r>
              <a:rPr lang="en-US" sz="1600" dirty="0">
                <a:latin typeface="Calibri" panose="020F0502020204030204" pitchFamily="34" charset="0"/>
                <a:ea typeface="Calibri" panose="020F0502020204030204" pitchFamily="34" charset="0"/>
                <a:cs typeface="Calibri" panose="020F0502020204030204" pitchFamily="34" charset="0"/>
              </a:rPr>
              <a:t> scores 100 in popularity, proving that emotional storytelling and cultural impact can rival action blockbusters, attracting a broad audience across demographics.</a:t>
            </a:r>
          </a:p>
          <a:p>
            <a:pPr marR="0" lvl="0" algn="l" defTabSz="914400" rtl="0" eaLnBrk="0" fontAlgn="base" latinLnBrk="0" hangingPunct="0">
              <a:lnSpc>
                <a:spcPct val="100000"/>
              </a:lnSpc>
              <a:spcBef>
                <a:spcPct val="0"/>
              </a:spcBef>
              <a:spcAft>
                <a:spcPct val="0"/>
              </a:spcAft>
              <a:buClrTx/>
              <a:buSzTx/>
              <a:tabLst/>
            </a:pPr>
            <a:r>
              <a:rPr lang="en-US" sz="1600" b="1" dirty="0">
                <a:latin typeface="Calibri" panose="020F0502020204030204" pitchFamily="34" charset="0"/>
                <a:ea typeface="Calibri" panose="020F0502020204030204" pitchFamily="34" charset="0"/>
                <a:cs typeface="Calibri" panose="020F0502020204030204" pitchFamily="34" charset="0"/>
              </a:rPr>
              <a:t>The Dark Knight Rises</a:t>
            </a:r>
            <a:r>
              <a:rPr lang="en-US" sz="1600" dirty="0">
                <a:latin typeface="Calibri" panose="020F0502020204030204" pitchFamily="34" charset="0"/>
                <a:ea typeface="Calibri" panose="020F0502020204030204" pitchFamily="34" charset="0"/>
                <a:cs typeface="Calibri" panose="020F0502020204030204" pitchFamily="34" charset="0"/>
              </a:rPr>
              <a:t> achieves a popularity score of 112, illustrating how strong storytelling and iconic characters can ensure the success of a superhero film, even as a trilogy conclusion.</a:t>
            </a:r>
          </a:p>
          <a:p>
            <a:pPr marR="0" lvl="0" algn="l" defTabSz="914400" rtl="0" eaLnBrk="0" fontAlgn="base" latinLnBrk="0" hangingPunct="0">
              <a:lnSpc>
                <a:spcPct val="100000"/>
              </a:lnSpc>
              <a:spcBef>
                <a:spcPct val="0"/>
              </a:spcBef>
              <a:spcAft>
                <a:spcPct val="0"/>
              </a:spcAft>
              <a:buClrTx/>
              <a:buSzTx/>
              <a:tabLst/>
            </a:pPr>
            <a:r>
              <a:rPr lang="en-US" sz="1600" dirty="0">
                <a:latin typeface="Calibri" panose="020F0502020204030204" pitchFamily="34" charset="0"/>
                <a:ea typeface="Calibri" panose="020F0502020204030204" pitchFamily="34" charset="0"/>
                <a:cs typeface="Calibri" panose="020F0502020204030204" pitchFamily="34" charset="0"/>
              </a:rPr>
              <a:t>Both films highlight the importance of </a:t>
            </a:r>
            <a:r>
              <a:rPr lang="en-US" sz="1600" b="1" dirty="0">
                <a:latin typeface="Calibri" panose="020F0502020204030204" pitchFamily="34" charset="0"/>
                <a:ea typeface="Calibri" panose="020F0502020204030204" pitchFamily="34" charset="0"/>
                <a:cs typeface="Calibri" panose="020F0502020204030204" pitchFamily="34" charset="0"/>
              </a:rPr>
              <a:t>emotional engagement</a:t>
            </a:r>
            <a:r>
              <a:rPr lang="en-US" sz="1600" dirty="0">
                <a:latin typeface="Calibri" panose="020F0502020204030204" pitchFamily="34" charset="0"/>
                <a:ea typeface="Calibri" panose="020F0502020204030204" pitchFamily="34" charset="0"/>
                <a:cs typeface="Calibri" panose="020F0502020204030204" pitchFamily="34" charset="0"/>
              </a:rPr>
              <a:t> and character-driven narratives in sustaining long-term popularity, beyond genre conventions.</a:t>
            </a:r>
            <a:endParaRPr kumimoji="0" lang="en-US" altLang="en-US" sz="16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9903060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ED73B-DADA-0CA6-82D6-FF407952975A}"/>
              </a:ext>
            </a:extLst>
          </p:cNvPr>
          <p:cNvSpPr>
            <a:spLocks noGrp="1"/>
          </p:cNvSpPr>
          <p:nvPr>
            <p:ph type="title"/>
          </p:nvPr>
        </p:nvSpPr>
        <p:spPr>
          <a:xfrm>
            <a:off x="648677" y="365125"/>
            <a:ext cx="10705123" cy="1325563"/>
          </a:xfrm>
        </p:spPr>
        <p:txBody>
          <a:bodyPr>
            <a:normAutofit fontScale="90000"/>
          </a:bodyPr>
          <a:lstStyle/>
          <a:p>
            <a:r>
              <a:rPr lang="en-US" sz="4000" dirty="0"/>
              <a:t>REVENUE GENRATED TO DIRECTOR AS PER MOVIES</a:t>
            </a:r>
            <a:endParaRPr lang="en-IN" sz="4000" dirty="0"/>
          </a:p>
        </p:txBody>
      </p:sp>
      <p:sp>
        <p:nvSpPr>
          <p:cNvPr id="6" name="TextBox 5">
            <a:extLst>
              <a:ext uri="{FF2B5EF4-FFF2-40B4-BE49-F238E27FC236}">
                <a16:creationId xmlns:a16="http://schemas.microsoft.com/office/drawing/2014/main" id="{6B61F298-CBA9-9AA6-FDC7-2E9499BB0458}"/>
              </a:ext>
            </a:extLst>
          </p:cNvPr>
          <p:cNvSpPr txBox="1"/>
          <p:nvPr/>
        </p:nvSpPr>
        <p:spPr>
          <a:xfrm>
            <a:off x="924169" y="2556494"/>
            <a:ext cx="2751201" cy="2862322"/>
          </a:xfrm>
          <a:prstGeom prst="rect">
            <a:avLst/>
          </a:prstGeom>
          <a:noFill/>
        </p:spPr>
        <p:txBody>
          <a:bodyPr wrap="square" rtlCol="0">
            <a:spAutoFit/>
          </a:bodyPr>
          <a:lstStyle/>
          <a:p>
            <a:r>
              <a:rPr lang="en-US" dirty="0">
                <a:latin typeface="Calibri" panose="020F0502020204030204" pitchFamily="34" charset="0"/>
                <a:ea typeface="Calibri" panose="020F0502020204030204" pitchFamily="34" charset="0"/>
                <a:cs typeface="Calibri" panose="020F0502020204030204" pitchFamily="34" charset="0"/>
              </a:rPr>
              <a:t>This presentation analyzes how directors have influenced the financial success of blockbuster films. The data reveals key patterns in high-revenue films and the direct correlation between director styles and box office performance.</a:t>
            </a:r>
            <a:endParaRPr lang="en-IN" dirty="0">
              <a:latin typeface="Calibri" panose="020F0502020204030204" pitchFamily="34" charset="0"/>
              <a:ea typeface="Calibri" panose="020F0502020204030204" pitchFamily="34" charset="0"/>
              <a:cs typeface="Calibri" panose="020F0502020204030204" pitchFamily="34" charset="0"/>
            </a:endParaRPr>
          </a:p>
        </p:txBody>
      </p:sp>
      <p:pic>
        <p:nvPicPr>
          <p:cNvPr id="10" name="Picture 9">
            <a:extLst>
              <a:ext uri="{FF2B5EF4-FFF2-40B4-BE49-F238E27FC236}">
                <a16:creationId xmlns:a16="http://schemas.microsoft.com/office/drawing/2014/main" id="{7C72F53D-8B03-9AB5-03CB-747CA58A2AEE}"/>
              </a:ext>
            </a:extLst>
          </p:cNvPr>
          <p:cNvPicPr>
            <a:picLocks noChangeAspect="1"/>
          </p:cNvPicPr>
          <p:nvPr/>
        </p:nvPicPr>
        <p:blipFill>
          <a:blip r:embed="rId2">
            <a:extLst>
              <a:ext uri="{28A0092B-C50C-407E-A947-70E740481C1C}">
                <a14:useLocalDpi xmlns:a14="http://schemas.microsoft.com/office/drawing/2010/main" val="0"/>
              </a:ext>
            </a:extLst>
          </a:blip>
          <a:srcRect l="1124" t="2110" r="2352" b="1013"/>
          <a:stretch/>
        </p:blipFill>
        <p:spPr>
          <a:xfrm>
            <a:off x="4040554" y="1910572"/>
            <a:ext cx="7424615" cy="4154166"/>
          </a:xfrm>
          <a:prstGeom prst="rect">
            <a:avLst/>
          </a:prstGeom>
        </p:spPr>
      </p:pic>
    </p:spTree>
    <p:extLst>
      <p:ext uri="{BB962C8B-B14F-4D97-AF65-F5344CB8AC3E}">
        <p14:creationId xmlns:p14="http://schemas.microsoft.com/office/powerpoint/2010/main" val="30488118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F2C033AA-8D9E-55F7-4DC8-49018B2DBB63}"/>
              </a:ext>
            </a:extLst>
          </p:cNvPr>
          <p:cNvGraphicFramePr>
            <a:graphicFrameLocks noGrp="1"/>
          </p:cNvGraphicFramePr>
          <p:nvPr>
            <p:ph idx="1"/>
            <p:extLst>
              <p:ext uri="{D42A27DB-BD31-4B8C-83A1-F6EECF244321}">
                <p14:modId xmlns:p14="http://schemas.microsoft.com/office/powerpoint/2010/main" val="3661279457"/>
              </p:ext>
            </p:extLst>
          </p:nvPr>
        </p:nvGraphicFramePr>
        <p:xfrm>
          <a:off x="465513" y="407324"/>
          <a:ext cx="10888285" cy="5704125"/>
        </p:xfrm>
        <a:graphic>
          <a:graphicData uri="http://schemas.openxmlformats.org/drawingml/2006/table">
            <a:tbl>
              <a:tblPr/>
              <a:tblGrid>
                <a:gridCol w="1043916">
                  <a:extLst>
                    <a:ext uri="{9D8B030D-6E8A-4147-A177-3AD203B41FA5}">
                      <a16:colId xmlns:a16="http://schemas.microsoft.com/office/drawing/2014/main" val="1942759273"/>
                    </a:ext>
                  </a:extLst>
                </a:gridCol>
                <a:gridCol w="1141024">
                  <a:extLst>
                    <a:ext uri="{9D8B030D-6E8A-4147-A177-3AD203B41FA5}">
                      <a16:colId xmlns:a16="http://schemas.microsoft.com/office/drawing/2014/main" val="1020846916"/>
                    </a:ext>
                  </a:extLst>
                </a:gridCol>
                <a:gridCol w="2427711">
                  <a:extLst>
                    <a:ext uri="{9D8B030D-6E8A-4147-A177-3AD203B41FA5}">
                      <a16:colId xmlns:a16="http://schemas.microsoft.com/office/drawing/2014/main" val="3853724127"/>
                    </a:ext>
                  </a:extLst>
                </a:gridCol>
                <a:gridCol w="1043916">
                  <a:extLst>
                    <a:ext uri="{9D8B030D-6E8A-4147-A177-3AD203B41FA5}">
                      <a16:colId xmlns:a16="http://schemas.microsoft.com/office/drawing/2014/main" val="2595970542"/>
                    </a:ext>
                  </a:extLst>
                </a:gridCol>
                <a:gridCol w="1213856">
                  <a:extLst>
                    <a:ext uri="{9D8B030D-6E8A-4147-A177-3AD203B41FA5}">
                      <a16:colId xmlns:a16="http://schemas.microsoft.com/office/drawing/2014/main" val="1519353692"/>
                    </a:ext>
                  </a:extLst>
                </a:gridCol>
                <a:gridCol w="4017862">
                  <a:extLst>
                    <a:ext uri="{9D8B030D-6E8A-4147-A177-3AD203B41FA5}">
                      <a16:colId xmlns:a16="http://schemas.microsoft.com/office/drawing/2014/main" val="918335420"/>
                    </a:ext>
                  </a:extLst>
                </a:gridCol>
              </a:tblGrid>
              <a:tr h="228165">
                <a:tc>
                  <a:txBody>
                    <a:bodyPr/>
                    <a:lstStyle/>
                    <a:p>
                      <a:pPr algn="l" fontAlgn="b"/>
                      <a:r>
                        <a:rPr lang="en-IN" sz="1000" b="1" i="0" u="none" strike="noStrike">
                          <a:solidFill>
                            <a:srgbClr val="FFFFFF"/>
                          </a:solidFill>
                          <a:effectLst/>
                          <a:latin typeface="Calibri" panose="020F0502020204030204" pitchFamily="34" charset="0"/>
                        </a:rPr>
                        <a:t>Name</a:t>
                      </a:r>
                    </a:p>
                  </a:txBody>
                  <a:tcPr marL="7034" marR="7034" marT="7034"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4472C4"/>
                    </a:solidFill>
                  </a:tcPr>
                </a:tc>
                <a:tc>
                  <a:txBody>
                    <a:bodyPr/>
                    <a:lstStyle/>
                    <a:p>
                      <a:pPr algn="l" fontAlgn="b"/>
                      <a:r>
                        <a:rPr lang="en-IN" sz="1000" b="1" i="0" u="none" strike="noStrike">
                          <a:solidFill>
                            <a:srgbClr val="FFFFFF"/>
                          </a:solidFill>
                          <a:effectLst/>
                          <a:latin typeface="Calibri" panose="020F0502020204030204" pitchFamily="34" charset="0"/>
                        </a:rPr>
                        <a:t>Sum of revenue</a:t>
                      </a:r>
                    </a:p>
                  </a:txBody>
                  <a:tcPr marL="7034" marR="7034" marT="7034"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4472C4"/>
                    </a:solidFill>
                  </a:tcPr>
                </a:tc>
                <a:tc>
                  <a:txBody>
                    <a:bodyPr/>
                    <a:lstStyle/>
                    <a:p>
                      <a:pPr algn="l" fontAlgn="b"/>
                      <a:r>
                        <a:rPr lang="en-IN" sz="1000" b="1" i="0" u="none" strike="noStrike">
                          <a:solidFill>
                            <a:srgbClr val="FFFFFF"/>
                          </a:solidFill>
                          <a:effectLst/>
                          <a:latin typeface="Calibri" panose="020F0502020204030204" pitchFamily="34" charset="0"/>
                        </a:rPr>
                        <a:t>Title</a:t>
                      </a:r>
                    </a:p>
                  </a:txBody>
                  <a:tcPr marL="7034" marR="7034" marT="7034"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4472C4"/>
                    </a:solidFill>
                  </a:tcPr>
                </a:tc>
                <a:tc>
                  <a:txBody>
                    <a:bodyPr/>
                    <a:lstStyle/>
                    <a:p>
                      <a:pPr algn="l" fontAlgn="b"/>
                      <a:r>
                        <a:rPr lang="en-IN" sz="1000" b="1" i="0" u="none" strike="noStrike">
                          <a:solidFill>
                            <a:srgbClr val="FFFFFF"/>
                          </a:solidFill>
                          <a:effectLst/>
                          <a:latin typeface="Calibri" panose="020F0502020204030204" pitchFamily="34" charset="0"/>
                        </a:rPr>
                        <a:t>Name2</a:t>
                      </a:r>
                    </a:p>
                  </a:txBody>
                  <a:tcPr marL="7034" marR="7034" marT="7034"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4472C4"/>
                    </a:solidFill>
                  </a:tcPr>
                </a:tc>
                <a:tc>
                  <a:txBody>
                    <a:bodyPr/>
                    <a:lstStyle/>
                    <a:p>
                      <a:pPr algn="l" fontAlgn="b"/>
                      <a:r>
                        <a:rPr lang="en-IN" sz="1000" b="1" i="0" u="none" strike="noStrike">
                          <a:solidFill>
                            <a:srgbClr val="FFFFFF"/>
                          </a:solidFill>
                          <a:effectLst/>
                          <a:latin typeface="Calibri" panose="020F0502020204030204" pitchFamily="34" charset="0"/>
                        </a:rPr>
                        <a:t>Sum of revenue3</a:t>
                      </a:r>
                    </a:p>
                  </a:txBody>
                  <a:tcPr marL="7034" marR="7034" marT="7034"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4472C4"/>
                    </a:solidFill>
                  </a:tcPr>
                </a:tc>
                <a:tc>
                  <a:txBody>
                    <a:bodyPr/>
                    <a:lstStyle/>
                    <a:p>
                      <a:pPr algn="l" fontAlgn="b"/>
                      <a:r>
                        <a:rPr lang="en-IN" sz="1000" b="1" i="0" u="none" strike="noStrike">
                          <a:solidFill>
                            <a:srgbClr val="FFFFFF"/>
                          </a:solidFill>
                          <a:effectLst/>
                          <a:latin typeface="Calibri" panose="020F0502020204030204" pitchFamily="34" charset="0"/>
                        </a:rPr>
                        <a:t>Title4</a:t>
                      </a:r>
                    </a:p>
                  </a:txBody>
                  <a:tcPr marL="7034" marR="7034" marT="7034"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4472C4"/>
                    </a:solidFill>
                  </a:tcPr>
                </a:tc>
                <a:extLst>
                  <a:ext uri="{0D108BD9-81ED-4DB2-BD59-A6C34878D82A}">
                    <a16:rowId xmlns:a16="http://schemas.microsoft.com/office/drawing/2014/main" val="212116976"/>
                  </a:ext>
                </a:extLst>
              </a:tr>
              <a:tr h="228165">
                <a:tc>
                  <a:txBody>
                    <a:bodyPr/>
                    <a:lstStyle/>
                    <a:p>
                      <a:pPr algn="l" fontAlgn="b"/>
                      <a:r>
                        <a:rPr lang="en-IN" sz="1000" b="0" i="0" u="none" strike="noStrike">
                          <a:solidFill>
                            <a:srgbClr val="000000"/>
                          </a:solidFill>
                          <a:effectLst/>
                          <a:latin typeface="Calibri" panose="020F0502020204030204" pitchFamily="34" charset="0"/>
                        </a:rPr>
                        <a:t>Mike Newell</a:t>
                      </a:r>
                    </a:p>
                  </a:txBody>
                  <a:tcPr marL="7034" marR="7034" marT="7034"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IN" sz="1000" b="0" i="0" u="none" strike="noStrike">
                          <a:solidFill>
                            <a:srgbClr val="000000"/>
                          </a:solidFill>
                          <a:effectLst/>
                          <a:latin typeface="Calibri" panose="020F0502020204030204" pitchFamily="34" charset="0"/>
                        </a:rPr>
                        <a:t>       81,25,24,28,915 </a:t>
                      </a:r>
                    </a:p>
                  </a:txBody>
                  <a:tcPr marL="7034" marR="7034" marT="7034"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US" sz="1000" b="0" i="0" u="none" strike="noStrike">
                          <a:solidFill>
                            <a:srgbClr val="000000"/>
                          </a:solidFill>
                          <a:effectLst/>
                          <a:latin typeface="Calibri" panose="020F0502020204030204" pitchFamily="34" charset="0"/>
                        </a:rPr>
                        <a:t>Prince of Persia: The Sands of Time</a:t>
                      </a:r>
                    </a:p>
                  </a:txBody>
                  <a:tcPr marL="7034" marR="7034" marT="7034"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IN" sz="1000" b="0" i="0" u="none" strike="noStrike">
                          <a:solidFill>
                            <a:srgbClr val="000000"/>
                          </a:solidFill>
                          <a:effectLst/>
                          <a:latin typeface="Calibri" panose="020F0502020204030204" pitchFamily="34" charset="0"/>
                        </a:rPr>
                        <a:t>Peter Jackson</a:t>
                      </a:r>
                    </a:p>
                  </a:txBody>
                  <a:tcPr marL="7034" marR="7034" marT="7034"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IN" sz="1000" b="0" i="0" u="none" strike="noStrike">
                          <a:solidFill>
                            <a:srgbClr val="000000"/>
                          </a:solidFill>
                          <a:effectLst/>
                          <a:latin typeface="Calibri" panose="020F0502020204030204" pitchFamily="34" charset="0"/>
                        </a:rPr>
                        <a:t>          39,23,22,31,914 </a:t>
                      </a:r>
                    </a:p>
                  </a:txBody>
                  <a:tcPr marL="7034" marR="7034" marT="7034"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IN" sz="1000" b="0" i="0" u="none" strike="noStrike">
                          <a:solidFill>
                            <a:srgbClr val="000000"/>
                          </a:solidFill>
                          <a:effectLst/>
                          <a:latin typeface="Calibri" panose="020F0502020204030204" pitchFamily="34" charset="0"/>
                        </a:rPr>
                        <a:t>King Kong</a:t>
                      </a:r>
                    </a:p>
                  </a:txBody>
                  <a:tcPr marL="7034" marR="7034" marT="7034"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val="571129475"/>
                  </a:ext>
                </a:extLst>
              </a:tr>
              <a:tr h="228165">
                <a:tc>
                  <a:txBody>
                    <a:bodyPr/>
                    <a:lstStyle/>
                    <a:p>
                      <a:pPr algn="l" fontAlgn="b"/>
                      <a:r>
                        <a:rPr lang="en-IN" sz="1000" b="0" i="0" u="none" strike="noStrike">
                          <a:solidFill>
                            <a:srgbClr val="000000"/>
                          </a:solidFill>
                          <a:effectLst/>
                          <a:latin typeface="Calibri" panose="020F0502020204030204" pitchFamily="34" charset="0"/>
                        </a:rPr>
                        <a:t>Baz Luhrmann</a:t>
                      </a:r>
                    </a:p>
                  </a:txBody>
                  <a:tcPr marL="7034" marR="7034" marT="7034"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l" fontAlgn="b"/>
                      <a:r>
                        <a:rPr lang="en-IN" sz="1000" b="0" i="0" u="none" strike="noStrike">
                          <a:solidFill>
                            <a:srgbClr val="000000"/>
                          </a:solidFill>
                          <a:effectLst/>
                          <a:latin typeface="Calibri" panose="020F0502020204030204" pitchFamily="34" charset="0"/>
                        </a:rPr>
                        <a:t>       79,42,54,63,828 </a:t>
                      </a:r>
                    </a:p>
                  </a:txBody>
                  <a:tcPr marL="7034" marR="7034" marT="7034"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l" fontAlgn="b"/>
                      <a:r>
                        <a:rPr lang="en-IN" sz="1000" b="0" i="0" u="none" strike="noStrike" dirty="0">
                          <a:solidFill>
                            <a:srgbClr val="000000"/>
                          </a:solidFill>
                          <a:effectLst/>
                          <a:latin typeface="Calibri" panose="020F0502020204030204" pitchFamily="34" charset="0"/>
                        </a:rPr>
                        <a:t>The Great Gatsby</a:t>
                      </a:r>
                    </a:p>
                  </a:txBody>
                  <a:tcPr marL="7034" marR="7034" marT="7034"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l" fontAlgn="b"/>
                      <a:r>
                        <a:rPr lang="en-IN" sz="1000" b="0" i="0" u="none" strike="noStrike">
                          <a:solidFill>
                            <a:srgbClr val="000000"/>
                          </a:solidFill>
                          <a:effectLst/>
                          <a:latin typeface="Calibri" panose="020F0502020204030204" pitchFamily="34" charset="0"/>
                        </a:rPr>
                        <a:t>Chris Weitz</a:t>
                      </a:r>
                    </a:p>
                  </a:txBody>
                  <a:tcPr marL="7034" marR="7034" marT="7034"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l" fontAlgn="b"/>
                      <a:r>
                        <a:rPr lang="en-IN" sz="1000" b="0" i="0" u="none" strike="noStrike">
                          <a:solidFill>
                            <a:srgbClr val="000000"/>
                          </a:solidFill>
                          <a:effectLst/>
                          <a:latin typeface="Calibri" panose="020F0502020204030204" pitchFamily="34" charset="0"/>
                        </a:rPr>
                        <a:t>          37,40,52,66,827 </a:t>
                      </a:r>
                    </a:p>
                  </a:txBody>
                  <a:tcPr marL="7034" marR="7034" marT="7034"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l" fontAlgn="b"/>
                      <a:r>
                        <a:rPr lang="en-IN" sz="1000" b="0" i="0" u="none" strike="noStrike">
                          <a:solidFill>
                            <a:srgbClr val="000000"/>
                          </a:solidFill>
                          <a:effectLst/>
                          <a:latin typeface="Calibri" panose="020F0502020204030204" pitchFamily="34" charset="0"/>
                        </a:rPr>
                        <a:t>The Golden Compass</a:t>
                      </a:r>
                    </a:p>
                  </a:txBody>
                  <a:tcPr marL="7034" marR="7034" marT="7034"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extLst>
                  <a:ext uri="{0D108BD9-81ED-4DB2-BD59-A6C34878D82A}">
                    <a16:rowId xmlns:a16="http://schemas.microsoft.com/office/drawing/2014/main" val="693454232"/>
                  </a:ext>
                </a:extLst>
              </a:tr>
              <a:tr h="228165">
                <a:tc>
                  <a:txBody>
                    <a:bodyPr/>
                    <a:lstStyle/>
                    <a:p>
                      <a:pPr algn="l" fontAlgn="b"/>
                      <a:r>
                        <a:rPr lang="en-IN" sz="1000" b="0" i="0" u="none" strike="noStrike">
                          <a:solidFill>
                            <a:srgbClr val="000000"/>
                          </a:solidFill>
                          <a:effectLst/>
                          <a:latin typeface="Calibri" panose="020F0502020204030204" pitchFamily="34" charset="0"/>
                        </a:rPr>
                        <a:t>J.J. Abrams</a:t>
                      </a:r>
                    </a:p>
                  </a:txBody>
                  <a:tcPr marL="7034" marR="7034" marT="7034"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IN" sz="1000" b="0" i="0" u="none" strike="noStrike">
                          <a:solidFill>
                            <a:srgbClr val="000000"/>
                          </a:solidFill>
                          <a:effectLst/>
                          <a:latin typeface="Calibri" panose="020F0502020204030204" pitchFamily="34" charset="0"/>
                        </a:rPr>
                        <a:t>       77,59,84,98,741 </a:t>
                      </a:r>
                    </a:p>
                  </a:txBody>
                  <a:tcPr marL="7034" marR="7034" marT="7034"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IN" sz="1000" b="0" i="0" u="none" strike="noStrike">
                          <a:solidFill>
                            <a:srgbClr val="000000"/>
                          </a:solidFill>
                          <a:effectLst/>
                          <a:latin typeface="Calibri" panose="020F0502020204030204" pitchFamily="34" charset="0"/>
                        </a:rPr>
                        <a:t>Star Trek Into Darkness</a:t>
                      </a:r>
                    </a:p>
                  </a:txBody>
                  <a:tcPr marL="7034" marR="7034" marT="7034"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IN" sz="1000" b="0" i="0" u="none" strike="noStrike">
                          <a:solidFill>
                            <a:srgbClr val="000000"/>
                          </a:solidFill>
                          <a:effectLst/>
                          <a:latin typeface="Calibri" panose="020F0502020204030204" pitchFamily="34" charset="0"/>
                        </a:rPr>
                        <a:t>Peter Jackson</a:t>
                      </a:r>
                    </a:p>
                  </a:txBody>
                  <a:tcPr marL="7034" marR="7034" marT="7034"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IN" sz="1000" b="0" i="0" u="none" strike="noStrike">
                          <a:solidFill>
                            <a:srgbClr val="000000"/>
                          </a:solidFill>
                          <a:effectLst/>
                          <a:latin typeface="Calibri" panose="020F0502020204030204" pitchFamily="34" charset="0"/>
                        </a:rPr>
                        <a:t>          35,57,83,01,740 </a:t>
                      </a:r>
                    </a:p>
                  </a:txBody>
                  <a:tcPr marL="7034" marR="7034" marT="7034"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US" sz="1000" b="0" i="0" u="none" strike="noStrike">
                          <a:solidFill>
                            <a:srgbClr val="000000"/>
                          </a:solidFill>
                          <a:effectLst/>
                          <a:latin typeface="Calibri" panose="020F0502020204030204" pitchFamily="34" charset="0"/>
                        </a:rPr>
                        <a:t>The Hobbit: The Desolation of Smaug</a:t>
                      </a:r>
                    </a:p>
                  </a:txBody>
                  <a:tcPr marL="7034" marR="7034" marT="7034"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val="3875182579"/>
                  </a:ext>
                </a:extLst>
              </a:tr>
              <a:tr h="228165">
                <a:tc>
                  <a:txBody>
                    <a:bodyPr/>
                    <a:lstStyle/>
                    <a:p>
                      <a:pPr algn="l" fontAlgn="b"/>
                      <a:r>
                        <a:rPr lang="en-IN" sz="1000" b="0" i="0" u="none" strike="noStrike">
                          <a:solidFill>
                            <a:srgbClr val="000000"/>
                          </a:solidFill>
                          <a:effectLst/>
                          <a:latin typeface="Calibri" panose="020F0502020204030204" pitchFamily="34" charset="0"/>
                        </a:rPr>
                        <a:t>Marc Forster</a:t>
                      </a:r>
                    </a:p>
                  </a:txBody>
                  <a:tcPr marL="7034" marR="7034" marT="7034"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l" fontAlgn="b"/>
                      <a:r>
                        <a:rPr lang="en-IN" sz="1000" b="0" i="0" u="none" strike="noStrike">
                          <a:solidFill>
                            <a:srgbClr val="000000"/>
                          </a:solidFill>
                          <a:effectLst/>
                          <a:latin typeface="Calibri" panose="020F0502020204030204" pitchFamily="34" charset="0"/>
                        </a:rPr>
                        <a:t>       75,77,15,33,654 </a:t>
                      </a:r>
                    </a:p>
                  </a:txBody>
                  <a:tcPr marL="7034" marR="7034" marT="7034"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l" fontAlgn="b"/>
                      <a:r>
                        <a:rPr lang="en-IN" sz="1000" b="0" i="0" u="none" strike="noStrike">
                          <a:solidFill>
                            <a:srgbClr val="000000"/>
                          </a:solidFill>
                          <a:effectLst/>
                          <a:latin typeface="Calibri" panose="020F0502020204030204" pitchFamily="34" charset="0"/>
                        </a:rPr>
                        <a:t>World War Z</a:t>
                      </a:r>
                    </a:p>
                  </a:txBody>
                  <a:tcPr marL="7034" marR="7034" marT="7034"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l" fontAlgn="b"/>
                      <a:r>
                        <a:rPr lang="en-IN" sz="1000" b="0" i="0" u="none" strike="noStrike">
                          <a:solidFill>
                            <a:srgbClr val="000000"/>
                          </a:solidFill>
                          <a:effectLst/>
                          <a:latin typeface="Calibri" panose="020F0502020204030204" pitchFamily="34" charset="0"/>
                        </a:rPr>
                        <a:t>Ridley Scott</a:t>
                      </a:r>
                    </a:p>
                  </a:txBody>
                  <a:tcPr marL="7034" marR="7034" marT="7034"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l" fontAlgn="b"/>
                      <a:r>
                        <a:rPr lang="en-IN" sz="1000" b="0" i="0" u="none" strike="noStrike">
                          <a:solidFill>
                            <a:srgbClr val="000000"/>
                          </a:solidFill>
                          <a:effectLst/>
                          <a:latin typeface="Calibri" panose="020F0502020204030204" pitchFamily="34" charset="0"/>
                        </a:rPr>
                        <a:t>          33,75,13,36,653 </a:t>
                      </a:r>
                    </a:p>
                  </a:txBody>
                  <a:tcPr marL="7034" marR="7034" marT="7034"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l" fontAlgn="b"/>
                      <a:r>
                        <a:rPr lang="en-IN" sz="1000" b="0" i="0" u="none" strike="noStrike">
                          <a:solidFill>
                            <a:srgbClr val="000000"/>
                          </a:solidFill>
                          <a:effectLst/>
                          <a:latin typeface="Calibri" panose="020F0502020204030204" pitchFamily="34" charset="0"/>
                        </a:rPr>
                        <a:t>Robin Hood</a:t>
                      </a:r>
                    </a:p>
                  </a:txBody>
                  <a:tcPr marL="7034" marR="7034" marT="7034"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extLst>
                  <a:ext uri="{0D108BD9-81ED-4DB2-BD59-A6C34878D82A}">
                    <a16:rowId xmlns:a16="http://schemas.microsoft.com/office/drawing/2014/main" val="462024026"/>
                  </a:ext>
                </a:extLst>
              </a:tr>
              <a:tr h="228165">
                <a:tc>
                  <a:txBody>
                    <a:bodyPr/>
                    <a:lstStyle/>
                    <a:p>
                      <a:pPr algn="l" fontAlgn="b"/>
                      <a:r>
                        <a:rPr lang="en-IN" sz="1000" b="0" i="0" u="none" strike="noStrike">
                          <a:solidFill>
                            <a:srgbClr val="000000"/>
                          </a:solidFill>
                          <a:effectLst/>
                          <a:latin typeface="Calibri" panose="020F0502020204030204" pitchFamily="34" charset="0"/>
                        </a:rPr>
                        <a:t>James Wan</a:t>
                      </a:r>
                    </a:p>
                  </a:txBody>
                  <a:tcPr marL="7034" marR="7034" marT="7034"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IN" sz="1000" b="0" i="0" u="none" strike="noStrike">
                          <a:solidFill>
                            <a:srgbClr val="000000"/>
                          </a:solidFill>
                          <a:effectLst/>
                          <a:latin typeface="Calibri" panose="020F0502020204030204" pitchFamily="34" charset="0"/>
                        </a:rPr>
                        <a:t>       73,94,45,68,567 </a:t>
                      </a:r>
                    </a:p>
                  </a:txBody>
                  <a:tcPr marL="7034" marR="7034" marT="7034"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IN" sz="1000" b="0" i="0" u="none" strike="noStrike">
                          <a:solidFill>
                            <a:srgbClr val="000000"/>
                          </a:solidFill>
                          <a:effectLst/>
                          <a:latin typeface="Calibri" panose="020F0502020204030204" pitchFamily="34" charset="0"/>
                        </a:rPr>
                        <a:t>Furious 7</a:t>
                      </a:r>
                    </a:p>
                  </a:txBody>
                  <a:tcPr marL="7034" marR="7034" marT="7034"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IN" sz="1000" b="0" i="0" u="none" strike="noStrike">
                          <a:solidFill>
                            <a:srgbClr val="000000"/>
                          </a:solidFill>
                          <a:effectLst/>
                          <a:latin typeface="Calibri" panose="020F0502020204030204" pitchFamily="34" charset="0"/>
                        </a:rPr>
                        <a:t>Marc Webb</a:t>
                      </a:r>
                    </a:p>
                  </a:txBody>
                  <a:tcPr marL="7034" marR="7034" marT="7034"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IN" sz="1000" b="0" i="0" u="none" strike="noStrike">
                          <a:solidFill>
                            <a:srgbClr val="000000"/>
                          </a:solidFill>
                          <a:effectLst/>
                          <a:latin typeface="Calibri" panose="020F0502020204030204" pitchFamily="34" charset="0"/>
                        </a:rPr>
                        <a:t>          31,92,43,71,566 </a:t>
                      </a:r>
                    </a:p>
                  </a:txBody>
                  <a:tcPr marL="7034" marR="7034" marT="7034"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IN" sz="1000" b="0" i="0" u="none" strike="noStrike">
                          <a:solidFill>
                            <a:srgbClr val="000000"/>
                          </a:solidFill>
                          <a:effectLst/>
                          <a:latin typeface="Calibri" panose="020F0502020204030204" pitchFamily="34" charset="0"/>
                        </a:rPr>
                        <a:t>The Amazing Spider-Man</a:t>
                      </a:r>
                    </a:p>
                  </a:txBody>
                  <a:tcPr marL="7034" marR="7034" marT="7034"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val="983059657"/>
                  </a:ext>
                </a:extLst>
              </a:tr>
              <a:tr h="228165">
                <a:tc>
                  <a:txBody>
                    <a:bodyPr/>
                    <a:lstStyle/>
                    <a:p>
                      <a:pPr algn="l" fontAlgn="b"/>
                      <a:r>
                        <a:rPr lang="en-IN" sz="1000" b="0" i="0" u="none" strike="noStrike">
                          <a:solidFill>
                            <a:srgbClr val="000000"/>
                          </a:solidFill>
                          <a:effectLst/>
                          <a:latin typeface="Calibri" panose="020F0502020204030204" pitchFamily="34" charset="0"/>
                        </a:rPr>
                        <a:t>McG</a:t>
                      </a:r>
                    </a:p>
                  </a:txBody>
                  <a:tcPr marL="7034" marR="7034" marT="7034"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l" fontAlgn="b"/>
                      <a:r>
                        <a:rPr lang="en-IN" sz="1000" b="0" i="0" u="none" strike="noStrike">
                          <a:solidFill>
                            <a:srgbClr val="000000"/>
                          </a:solidFill>
                          <a:effectLst/>
                          <a:latin typeface="Calibri" panose="020F0502020204030204" pitchFamily="34" charset="0"/>
                        </a:rPr>
                        <a:t>       72,11,76,03,480 </a:t>
                      </a:r>
                    </a:p>
                  </a:txBody>
                  <a:tcPr marL="7034" marR="7034" marT="7034"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l" fontAlgn="b"/>
                      <a:r>
                        <a:rPr lang="en-IN" sz="1000" b="0" i="0" u="none" strike="noStrike">
                          <a:solidFill>
                            <a:srgbClr val="000000"/>
                          </a:solidFill>
                          <a:effectLst/>
                          <a:latin typeface="Calibri" panose="020F0502020204030204" pitchFamily="34" charset="0"/>
                        </a:rPr>
                        <a:t>Terminator Salvation</a:t>
                      </a:r>
                    </a:p>
                  </a:txBody>
                  <a:tcPr marL="7034" marR="7034" marT="7034"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l" fontAlgn="b"/>
                      <a:r>
                        <a:rPr lang="en-IN" sz="1000" b="0" i="0" u="none" strike="noStrike">
                          <a:solidFill>
                            <a:srgbClr val="000000"/>
                          </a:solidFill>
                          <a:effectLst/>
                          <a:latin typeface="Calibri" panose="020F0502020204030204" pitchFamily="34" charset="0"/>
                        </a:rPr>
                        <a:t>Peter Jackson</a:t>
                      </a:r>
                    </a:p>
                  </a:txBody>
                  <a:tcPr marL="7034" marR="7034" marT="7034"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l" fontAlgn="b"/>
                      <a:r>
                        <a:rPr lang="en-IN" sz="1000" b="0" i="0" u="none" strike="noStrike">
                          <a:solidFill>
                            <a:srgbClr val="000000"/>
                          </a:solidFill>
                          <a:effectLst/>
                          <a:latin typeface="Calibri" panose="020F0502020204030204" pitchFamily="34" charset="0"/>
                        </a:rPr>
                        <a:t>          30,09,74,06,479 </a:t>
                      </a:r>
                    </a:p>
                  </a:txBody>
                  <a:tcPr marL="7034" marR="7034" marT="7034"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l" fontAlgn="b"/>
                      <a:r>
                        <a:rPr lang="en-US" sz="1000" b="0" i="0" u="none" strike="noStrike">
                          <a:solidFill>
                            <a:srgbClr val="000000"/>
                          </a:solidFill>
                          <a:effectLst/>
                          <a:latin typeface="Calibri" panose="020F0502020204030204" pitchFamily="34" charset="0"/>
                        </a:rPr>
                        <a:t>The Hobbit: The Battle of the Five Armies</a:t>
                      </a:r>
                    </a:p>
                  </a:txBody>
                  <a:tcPr marL="7034" marR="7034" marT="7034"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extLst>
                  <a:ext uri="{0D108BD9-81ED-4DB2-BD59-A6C34878D82A}">
                    <a16:rowId xmlns:a16="http://schemas.microsoft.com/office/drawing/2014/main" val="1519035494"/>
                  </a:ext>
                </a:extLst>
              </a:tr>
              <a:tr h="228165">
                <a:tc>
                  <a:txBody>
                    <a:bodyPr/>
                    <a:lstStyle/>
                    <a:p>
                      <a:pPr algn="l" fontAlgn="b"/>
                      <a:r>
                        <a:rPr lang="en-IN" sz="1000" b="0" i="0" u="none" strike="noStrike">
                          <a:solidFill>
                            <a:srgbClr val="000000"/>
                          </a:solidFill>
                          <a:effectLst/>
                          <a:latin typeface="Calibri" panose="020F0502020204030204" pitchFamily="34" charset="0"/>
                        </a:rPr>
                        <a:t>Lee Unkrich</a:t>
                      </a:r>
                    </a:p>
                  </a:txBody>
                  <a:tcPr marL="7034" marR="7034" marT="7034"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IN" sz="1000" b="0" i="0" u="none" strike="noStrike">
                          <a:solidFill>
                            <a:srgbClr val="000000"/>
                          </a:solidFill>
                          <a:effectLst/>
                          <a:latin typeface="Calibri" panose="020F0502020204030204" pitchFamily="34" charset="0"/>
                        </a:rPr>
                        <a:t>       70,29,06,38,393 </a:t>
                      </a:r>
                    </a:p>
                  </a:txBody>
                  <a:tcPr marL="7034" marR="7034" marT="7034"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IN" sz="1000" b="0" i="0" u="none" strike="noStrike">
                          <a:solidFill>
                            <a:srgbClr val="000000"/>
                          </a:solidFill>
                          <a:effectLst/>
                          <a:latin typeface="Calibri" panose="020F0502020204030204" pitchFamily="34" charset="0"/>
                        </a:rPr>
                        <a:t>Toy Story 3</a:t>
                      </a:r>
                    </a:p>
                  </a:txBody>
                  <a:tcPr marL="7034" marR="7034" marT="7034"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IN" sz="1000" b="0" i="0" u="none" strike="noStrike">
                          <a:solidFill>
                            <a:srgbClr val="000000"/>
                          </a:solidFill>
                          <a:effectLst/>
                          <a:latin typeface="Calibri" panose="020F0502020204030204" pitchFamily="34" charset="0"/>
                        </a:rPr>
                        <a:t>Barry Sonnenfeld</a:t>
                      </a:r>
                    </a:p>
                  </a:txBody>
                  <a:tcPr marL="7034" marR="7034" marT="7034"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IN" sz="1000" b="0" i="0" u="none" strike="noStrike">
                          <a:solidFill>
                            <a:srgbClr val="000000"/>
                          </a:solidFill>
                          <a:effectLst/>
                          <a:latin typeface="Calibri" panose="020F0502020204030204" pitchFamily="34" charset="0"/>
                        </a:rPr>
                        <a:t>          28,27,04,41,392 </a:t>
                      </a:r>
                    </a:p>
                  </a:txBody>
                  <a:tcPr marL="7034" marR="7034" marT="7034"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IN" sz="1000" b="0" i="0" u="none" strike="noStrike">
                          <a:solidFill>
                            <a:srgbClr val="000000"/>
                          </a:solidFill>
                          <a:effectLst/>
                          <a:latin typeface="Calibri" panose="020F0502020204030204" pitchFamily="34" charset="0"/>
                        </a:rPr>
                        <a:t>Men in Black 3</a:t>
                      </a:r>
                    </a:p>
                  </a:txBody>
                  <a:tcPr marL="7034" marR="7034" marT="7034"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val="4204690342"/>
                  </a:ext>
                </a:extLst>
              </a:tr>
              <a:tr h="228165">
                <a:tc>
                  <a:txBody>
                    <a:bodyPr/>
                    <a:lstStyle/>
                    <a:p>
                      <a:pPr algn="l" fontAlgn="b"/>
                      <a:r>
                        <a:rPr lang="en-IN" sz="1000" b="0" i="0" u="none" strike="noStrike">
                          <a:solidFill>
                            <a:srgbClr val="000000"/>
                          </a:solidFill>
                          <a:effectLst/>
                          <a:latin typeface="Calibri" panose="020F0502020204030204" pitchFamily="34" charset="0"/>
                        </a:rPr>
                        <a:t>Martin Campbell</a:t>
                      </a:r>
                    </a:p>
                  </a:txBody>
                  <a:tcPr marL="7034" marR="7034" marT="7034"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l" fontAlgn="b"/>
                      <a:r>
                        <a:rPr lang="en-IN" sz="1000" b="0" i="0" u="none" strike="noStrike">
                          <a:solidFill>
                            <a:srgbClr val="000000"/>
                          </a:solidFill>
                          <a:effectLst/>
                          <a:latin typeface="Calibri" panose="020F0502020204030204" pitchFamily="34" charset="0"/>
                        </a:rPr>
                        <a:t>       68,46,36,73,306 </a:t>
                      </a:r>
                    </a:p>
                  </a:txBody>
                  <a:tcPr marL="7034" marR="7034" marT="7034"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l" fontAlgn="b"/>
                      <a:r>
                        <a:rPr lang="en-IN" sz="1000" b="0" i="0" u="none" strike="noStrike">
                          <a:solidFill>
                            <a:srgbClr val="000000"/>
                          </a:solidFill>
                          <a:effectLst/>
                          <a:latin typeface="Calibri" panose="020F0502020204030204" pitchFamily="34" charset="0"/>
                        </a:rPr>
                        <a:t>Green Lantern</a:t>
                      </a:r>
                    </a:p>
                  </a:txBody>
                  <a:tcPr marL="7034" marR="7034" marT="7034"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l" fontAlgn="b"/>
                      <a:r>
                        <a:rPr lang="en-IN" sz="1000" b="0" i="0" u="none" strike="noStrike">
                          <a:solidFill>
                            <a:srgbClr val="000000"/>
                          </a:solidFill>
                          <a:effectLst/>
                          <a:latin typeface="Calibri" panose="020F0502020204030204" pitchFamily="34" charset="0"/>
                        </a:rPr>
                        <a:t>Rob Marshall</a:t>
                      </a:r>
                    </a:p>
                  </a:txBody>
                  <a:tcPr marL="7034" marR="7034" marT="7034"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l" fontAlgn="b"/>
                      <a:r>
                        <a:rPr lang="en-IN" sz="1000" b="0" i="0" u="none" strike="noStrike">
                          <a:solidFill>
                            <a:srgbClr val="000000"/>
                          </a:solidFill>
                          <a:effectLst/>
                          <a:latin typeface="Calibri" panose="020F0502020204030204" pitchFamily="34" charset="0"/>
                        </a:rPr>
                        <a:t>          26,44,34,76,305 </a:t>
                      </a:r>
                    </a:p>
                  </a:txBody>
                  <a:tcPr marL="7034" marR="7034" marT="7034"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l" fontAlgn="b"/>
                      <a:r>
                        <a:rPr lang="en-US" sz="1000" b="0" i="0" u="none" strike="noStrike">
                          <a:solidFill>
                            <a:srgbClr val="000000"/>
                          </a:solidFill>
                          <a:effectLst/>
                          <a:latin typeface="Calibri" panose="020F0502020204030204" pitchFamily="34" charset="0"/>
                        </a:rPr>
                        <a:t>Pirates of the Caribbean: On Stranger Tides</a:t>
                      </a:r>
                    </a:p>
                  </a:txBody>
                  <a:tcPr marL="7034" marR="7034" marT="7034"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extLst>
                  <a:ext uri="{0D108BD9-81ED-4DB2-BD59-A6C34878D82A}">
                    <a16:rowId xmlns:a16="http://schemas.microsoft.com/office/drawing/2014/main" val="3873740818"/>
                  </a:ext>
                </a:extLst>
              </a:tr>
              <a:tr h="228165">
                <a:tc>
                  <a:txBody>
                    <a:bodyPr/>
                    <a:lstStyle/>
                    <a:p>
                      <a:pPr algn="l" fontAlgn="b"/>
                      <a:r>
                        <a:rPr lang="en-IN" sz="1000" b="0" i="0" u="none" strike="noStrike">
                          <a:solidFill>
                            <a:srgbClr val="000000"/>
                          </a:solidFill>
                          <a:effectLst/>
                          <a:latin typeface="Calibri" panose="020F0502020204030204" pitchFamily="34" charset="0"/>
                        </a:rPr>
                        <a:t>John Lasseter</a:t>
                      </a:r>
                    </a:p>
                  </a:txBody>
                  <a:tcPr marL="7034" marR="7034" marT="7034"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IN" sz="1000" b="0" i="0" u="none" strike="noStrike">
                          <a:solidFill>
                            <a:srgbClr val="000000"/>
                          </a:solidFill>
                          <a:effectLst/>
                          <a:latin typeface="Calibri" panose="020F0502020204030204" pitchFamily="34" charset="0"/>
                        </a:rPr>
                        <a:t>       66,63,67,08,219 </a:t>
                      </a:r>
                    </a:p>
                  </a:txBody>
                  <a:tcPr marL="7034" marR="7034" marT="7034"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IN" sz="1000" b="0" i="0" u="none" strike="noStrike">
                          <a:solidFill>
                            <a:srgbClr val="000000"/>
                          </a:solidFill>
                          <a:effectLst/>
                          <a:latin typeface="Calibri" panose="020F0502020204030204" pitchFamily="34" charset="0"/>
                        </a:rPr>
                        <a:t>Cars 2</a:t>
                      </a:r>
                    </a:p>
                  </a:txBody>
                  <a:tcPr marL="7034" marR="7034" marT="7034"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IN" sz="1000" b="0" i="0" u="none" strike="noStrike">
                          <a:solidFill>
                            <a:srgbClr val="000000"/>
                          </a:solidFill>
                          <a:effectLst/>
                          <a:latin typeface="Calibri" panose="020F0502020204030204" pitchFamily="34" charset="0"/>
                        </a:rPr>
                        <a:t>Joss Whedon</a:t>
                      </a:r>
                    </a:p>
                  </a:txBody>
                  <a:tcPr marL="7034" marR="7034" marT="7034"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IN" sz="1000" b="0" i="0" u="none" strike="noStrike">
                          <a:solidFill>
                            <a:srgbClr val="000000"/>
                          </a:solidFill>
                          <a:effectLst/>
                          <a:latin typeface="Calibri" panose="020F0502020204030204" pitchFamily="34" charset="0"/>
                        </a:rPr>
                        <a:t>          24,61,65,11,218 </a:t>
                      </a:r>
                    </a:p>
                  </a:txBody>
                  <a:tcPr marL="7034" marR="7034" marT="7034"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IN" sz="1000" b="0" i="0" u="none" strike="noStrike">
                          <a:solidFill>
                            <a:srgbClr val="000000"/>
                          </a:solidFill>
                          <a:effectLst/>
                          <a:latin typeface="Calibri" panose="020F0502020204030204" pitchFamily="34" charset="0"/>
                        </a:rPr>
                        <a:t>The Avengers</a:t>
                      </a:r>
                    </a:p>
                  </a:txBody>
                  <a:tcPr marL="7034" marR="7034" marT="7034"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val="4130419508"/>
                  </a:ext>
                </a:extLst>
              </a:tr>
              <a:tr h="228165">
                <a:tc>
                  <a:txBody>
                    <a:bodyPr/>
                    <a:lstStyle/>
                    <a:p>
                      <a:pPr algn="l" fontAlgn="b"/>
                      <a:r>
                        <a:rPr lang="en-IN" sz="1000" b="0" i="0" u="none" strike="noStrike">
                          <a:solidFill>
                            <a:srgbClr val="000000"/>
                          </a:solidFill>
                          <a:effectLst/>
                          <a:latin typeface="Calibri" panose="020F0502020204030204" pitchFamily="34" charset="0"/>
                        </a:rPr>
                        <a:t>Joseph Kosinski</a:t>
                      </a:r>
                    </a:p>
                  </a:txBody>
                  <a:tcPr marL="7034" marR="7034" marT="7034"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l" fontAlgn="b"/>
                      <a:r>
                        <a:rPr lang="en-IN" sz="1000" b="0" i="0" u="none" strike="noStrike">
                          <a:solidFill>
                            <a:srgbClr val="000000"/>
                          </a:solidFill>
                          <a:effectLst/>
                          <a:latin typeface="Calibri" panose="020F0502020204030204" pitchFamily="34" charset="0"/>
                        </a:rPr>
                        <a:t>       64,80,97,43,132 </a:t>
                      </a:r>
                    </a:p>
                  </a:txBody>
                  <a:tcPr marL="7034" marR="7034" marT="7034"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l" fontAlgn="b"/>
                      <a:r>
                        <a:rPr lang="en-IN" sz="1000" b="0" i="0" u="none" strike="noStrike">
                          <a:solidFill>
                            <a:srgbClr val="000000"/>
                          </a:solidFill>
                          <a:effectLst/>
                          <a:latin typeface="Calibri" panose="020F0502020204030204" pitchFamily="34" charset="0"/>
                        </a:rPr>
                        <a:t>TRON: Legacy</a:t>
                      </a:r>
                    </a:p>
                  </a:txBody>
                  <a:tcPr marL="7034" marR="7034" marT="7034"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l" fontAlgn="b"/>
                      <a:r>
                        <a:rPr lang="en-IN" sz="1000" b="0" i="0" u="none" strike="noStrike">
                          <a:solidFill>
                            <a:srgbClr val="000000"/>
                          </a:solidFill>
                          <a:effectLst/>
                          <a:latin typeface="Calibri" panose="020F0502020204030204" pitchFamily="34" charset="0"/>
                        </a:rPr>
                        <a:t>Andrew Adamson</a:t>
                      </a:r>
                    </a:p>
                  </a:txBody>
                  <a:tcPr marL="7034" marR="7034" marT="7034"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l" fontAlgn="b"/>
                      <a:r>
                        <a:rPr lang="en-IN" sz="1000" b="0" i="0" u="none" strike="noStrike">
                          <a:solidFill>
                            <a:srgbClr val="000000"/>
                          </a:solidFill>
                          <a:effectLst/>
                          <a:latin typeface="Calibri" panose="020F0502020204030204" pitchFamily="34" charset="0"/>
                        </a:rPr>
                        <a:t>          22,78,95,46,131 </a:t>
                      </a:r>
                    </a:p>
                  </a:txBody>
                  <a:tcPr marL="7034" marR="7034" marT="7034"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l" fontAlgn="b"/>
                      <a:r>
                        <a:rPr lang="en-US" sz="1000" b="0" i="0" u="none" strike="noStrike">
                          <a:solidFill>
                            <a:srgbClr val="000000"/>
                          </a:solidFill>
                          <a:effectLst/>
                          <a:latin typeface="Calibri" panose="020F0502020204030204" pitchFamily="34" charset="0"/>
                        </a:rPr>
                        <a:t>The Chronicles of Narnia: Prince Caspian</a:t>
                      </a:r>
                    </a:p>
                  </a:txBody>
                  <a:tcPr marL="7034" marR="7034" marT="7034"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extLst>
                  <a:ext uri="{0D108BD9-81ED-4DB2-BD59-A6C34878D82A}">
                    <a16:rowId xmlns:a16="http://schemas.microsoft.com/office/drawing/2014/main" val="1911395265"/>
                  </a:ext>
                </a:extLst>
              </a:tr>
              <a:tr h="228165">
                <a:tc>
                  <a:txBody>
                    <a:bodyPr/>
                    <a:lstStyle/>
                    <a:p>
                      <a:pPr algn="l" fontAlgn="b"/>
                      <a:r>
                        <a:rPr lang="en-IN" sz="1000" b="0" i="0" u="none" strike="noStrike">
                          <a:solidFill>
                            <a:srgbClr val="000000"/>
                          </a:solidFill>
                          <a:effectLst/>
                          <a:latin typeface="Calibri" panose="020F0502020204030204" pitchFamily="34" charset="0"/>
                        </a:rPr>
                        <a:t>Sam Raimi</a:t>
                      </a:r>
                    </a:p>
                  </a:txBody>
                  <a:tcPr marL="7034" marR="7034" marT="7034"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IN" sz="1000" b="0" i="0" u="none" strike="noStrike">
                          <a:solidFill>
                            <a:srgbClr val="000000"/>
                          </a:solidFill>
                          <a:effectLst/>
                          <a:latin typeface="Calibri" panose="020F0502020204030204" pitchFamily="34" charset="0"/>
                        </a:rPr>
                        <a:t>       62,98,27,78,045 </a:t>
                      </a:r>
                    </a:p>
                  </a:txBody>
                  <a:tcPr marL="7034" marR="7034" marT="7034"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US" sz="1000" b="0" i="0" u="none" strike="noStrike">
                          <a:solidFill>
                            <a:srgbClr val="000000"/>
                          </a:solidFill>
                          <a:effectLst/>
                          <a:latin typeface="Calibri" panose="020F0502020204030204" pitchFamily="34" charset="0"/>
                        </a:rPr>
                        <a:t>Oz: The Great and Powerful</a:t>
                      </a:r>
                    </a:p>
                  </a:txBody>
                  <a:tcPr marL="7034" marR="7034" marT="7034"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IN" sz="1000" b="0" i="0" u="none" strike="noStrike">
                          <a:solidFill>
                            <a:srgbClr val="000000"/>
                          </a:solidFill>
                          <a:effectLst/>
                          <a:latin typeface="Calibri" panose="020F0502020204030204" pitchFamily="34" charset="0"/>
                        </a:rPr>
                        <a:t>Zack Snyder</a:t>
                      </a:r>
                    </a:p>
                  </a:txBody>
                  <a:tcPr marL="7034" marR="7034" marT="7034"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IN" sz="1000" b="0" i="0" u="none" strike="noStrike">
                          <a:solidFill>
                            <a:srgbClr val="000000"/>
                          </a:solidFill>
                          <a:effectLst/>
                          <a:latin typeface="Calibri" panose="020F0502020204030204" pitchFamily="34" charset="0"/>
                        </a:rPr>
                        <a:t>          20,96,25,81,044 </a:t>
                      </a:r>
                    </a:p>
                  </a:txBody>
                  <a:tcPr marL="7034" marR="7034" marT="7034"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IN" sz="1000" b="0" i="0" u="none" strike="noStrike">
                          <a:solidFill>
                            <a:srgbClr val="000000"/>
                          </a:solidFill>
                          <a:effectLst/>
                          <a:latin typeface="Calibri" panose="020F0502020204030204" pitchFamily="34" charset="0"/>
                        </a:rPr>
                        <a:t>Man of Steel</a:t>
                      </a:r>
                    </a:p>
                  </a:txBody>
                  <a:tcPr marL="7034" marR="7034" marT="7034"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val="4053701023"/>
                  </a:ext>
                </a:extLst>
              </a:tr>
              <a:tr h="228165">
                <a:tc>
                  <a:txBody>
                    <a:bodyPr/>
                    <a:lstStyle/>
                    <a:p>
                      <a:pPr algn="l" fontAlgn="b"/>
                      <a:r>
                        <a:rPr lang="en-IN" sz="1000" b="0" i="0" u="none" strike="noStrike">
                          <a:solidFill>
                            <a:srgbClr val="000000"/>
                          </a:solidFill>
                          <a:effectLst/>
                          <a:latin typeface="Calibri" panose="020F0502020204030204" pitchFamily="34" charset="0"/>
                        </a:rPr>
                        <a:t>Michael Bay</a:t>
                      </a:r>
                    </a:p>
                  </a:txBody>
                  <a:tcPr marL="7034" marR="7034" marT="7034"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l" fontAlgn="b"/>
                      <a:r>
                        <a:rPr lang="en-IN" sz="1000" b="0" i="0" u="none" strike="noStrike">
                          <a:solidFill>
                            <a:srgbClr val="000000"/>
                          </a:solidFill>
                          <a:effectLst/>
                          <a:latin typeface="Calibri" panose="020F0502020204030204" pitchFamily="34" charset="0"/>
                        </a:rPr>
                        <a:t>       61,15,58,12,958 </a:t>
                      </a:r>
                    </a:p>
                  </a:txBody>
                  <a:tcPr marL="7034" marR="7034" marT="7034"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l" fontAlgn="b"/>
                      <a:r>
                        <a:rPr lang="en-IN" sz="1000" b="0" i="0" u="none" strike="noStrike">
                          <a:solidFill>
                            <a:srgbClr val="000000"/>
                          </a:solidFill>
                          <a:effectLst/>
                          <a:latin typeface="Calibri" panose="020F0502020204030204" pitchFamily="34" charset="0"/>
                        </a:rPr>
                        <a:t>Transformers: Age of Extinction</a:t>
                      </a:r>
                    </a:p>
                  </a:txBody>
                  <a:tcPr marL="7034" marR="7034" marT="7034"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l" fontAlgn="b"/>
                      <a:r>
                        <a:rPr lang="en-IN" sz="1000" b="0" i="0" u="none" strike="noStrike">
                          <a:solidFill>
                            <a:srgbClr val="000000"/>
                          </a:solidFill>
                          <a:effectLst/>
                          <a:latin typeface="Calibri" panose="020F0502020204030204" pitchFamily="34" charset="0"/>
                        </a:rPr>
                        <a:t>Gore Verbinski</a:t>
                      </a:r>
                    </a:p>
                  </a:txBody>
                  <a:tcPr marL="7034" marR="7034" marT="7034"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l" fontAlgn="b"/>
                      <a:r>
                        <a:rPr lang="en-IN" sz="1000" b="0" i="0" u="none" strike="noStrike">
                          <a:solidFill>
                            <a:srgbClr val="000000"/>
                          </a:solidFill>
                          <a:effectLst/>
                          <a:latin typeface="Calibri" panose="020F0502020204030204" pitchFamily="34" charset="0"/>
                        </a:rPr>
                        <a:t>          19,13,56,15,957 </a:t>
                      </a:r>
                    </a:p>
                  </a:txBody>
                  <a:tcPr marL="7034" marR="7034" marT="7034"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l" fontAlgn="b"/>
                      <a:r>
                        <a:rPr lang="en-IN" sz="1000" b="0" i="0" u="none" strike="noStrike">
                          <a:solidFill>
                            <a:srgbClr val="000000"/>
                          </a:solidFill>
                          <a:effectLst/>
                          <a:latin typeface="Calibri" panose="020F0502020204030204" pitchFamily="34" charset="0"/>
                        </a:rPr>
                        <a:t>The Lone Ranger</a:t>
                      </a:r>
                    </a:p>
                  </a:txBody>
                  <a:tcPr marL="7034" marR="7034" marT="7034"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extLst>
                  <a:ext uri="{0D108BD9-81ED-4DB2-BD59-A6C34878D82A}">
                    <a16:rowId xmlns:a16="http://schemas.microsoft.com/office/drawing/2014/main" val="3415979963"/>
                  </a:ext>
                </a:extLst>
              </a:tr>
              <a:tr h="228165">
                <a:tc>
                  <a:txBody>
                    <a:bodyPr/>
                    <a:lstStyle/>
                    <a:p>
                      <a:pPr algn="l" fontAlgn="b"/>
                      <a:r>
                        <a:rPr lang="en-IN" sz="1000" b="0" i="0" u="none" strike="noStrike">
                          <a:solidFill>
                            <a:srgbClr val="000000"/>
                          </a:solidFill>
                          <a:effectLst/>
                          <a:latin typeface="Calibri" panose="020F0502020204030204" pitchFamily="34" charset="0"/>
                        </a:rPr>
                        <a:t>Michael Bay</a:t>
                      </a:r>
                    </a:p>
                  </a:txBody>
                  <a:tcPr marL="7034" marR="7034" marT="7034"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IN" sz="1000" b="0" i="0" u="none" strike="noStrike">
                          <a:solidFill>
                            <a:srgbClr val="000000"/>
                          </a:solidFill>
                          <a:effectLst/>
                          <a:latin typeface="Calibri" panose="020F0502020204030204" pitchFamily="34" charset="0"/>
                        </a:rPr>
                        <a:t>       59,32,88,47,871 </a:t>
                      </a:r>
                    </a:p>
                  </a:txBody>
                  <a:tcPr marL="7034" marR="7034" marT="7034"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US" sz="1000" b="0" i="0" u="none" strike="noStrike">
                          <a:solidFill>
                            <a:srgbClr val="000000"/>
                          </a:solidFill>
                          <a:effectLst/>
                          <a:latin typeface="Calibri" panose="020F0502020204030204" pitchFamily="34" charset="0"/>
                        </a:rPr>
                        <a:t>Transformers: Revenge of the Fallen</a:t>
                      </a:r>
                    </a:p>
                  </a:txBody>
                  <a:tcPr marL="7034" marR="7034" marT="7034"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IN" sz="1000" b="0" i="0" u="none" strike="noStrike">
                          <a:solidFill>
                            <a:srgbClr val="000000"/>
                          </a:solidFill>
                          <a:effectLst/>
                          <a:latin typeface="Calibri" panose="020F0502020204030204" pitchFamily="34" charset="0"/>
                        </a:rPr>
                        <a:t>Gore Verbinski</a:t>
                      </a:r>
                    </a:p>
                  </a:txBody>
                  <a:tcPr marL="7034" marR="7034" marT="7034"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IN" sz="1000" b="0" i="0" u="none" strike="noStrike">
                          <a:solidFill>
                            <a:srgbClr val="000000"/>
                          </a:solidFill>
                          <a:effectLst/>
                          <a:latin typeface="Calibri" panose="020F0502020204030204" pitchFamily="34" charset="0"/>
                        </a:rPr>
                        <a:t>          17,30,86,50,870 </a:t>
                      </a:r>
                    </a:p>
                  </a:txBody>
                  <a:tcPr marL="7034" marR="7034" marT="7034"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US" sz="1000" b="0" i="0" u="none" strike="noStrike">
                          <a:solidFill>
                            <a:srgbClr val="000000"/>
                          </a:solidFill>
                          <a:effectLst/>
                          <a:latin typeface="Calibri" panose="020F0502020204030204" pitchFamily="34" charset="0"/>
                        </a:rPr>
                        <a:t>Pirates of the Caribbean: Dead Mans Chest"</a:t>
                      </a:r>
                    </a:p>
                  </a:txBody>
                  <a:tcPr marL="7034" marR="7034" marT="7034"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val="162866765"/>
                  </a:ext>
                </a:extLst>
              </a:tr>
              <a:tr h="228165">
                <a:tc>
                  <a:txBody>
                    <a:bodyPr/>
                    <a:lstStyle/>
                    <a:p>
                      <a:pPr algn="l" fontAlgn="b"/>
                      <a:r>
                        <a:rPr lang="en-IN" sz="1000" b="0" i="0" u="none" strike="noStrike">
                          <a:solidFill>
                            <a:srgbClr val="000000"/>
                          </a:solidFill>
                          <a:effectLst/>
                          <a:latin typeface="Calibri" panose="020F0502020204030204" pitchFamily="34" charset="0"/>
                        </a:rPr>
                        <a:t>Dan Scanlon</a:t>
                      </a:r>
                    </a:p>
                  </a:txBody>
                  <a:tcPr marL="7034" marR="7034" marT="7034"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l" fontAlgn="b"/>
                      <a:r>
                        <a:rPr lang="en-IN" sz="1000" b="0" i="0" u="none" strike="noStrike">
                          <a:solidFill>
                            <a:srgbClr val="000000"/>
                          </a:solidFill>
                          <a:effectLst/>
                          <a:latin typeface="Calibri" panose="020F0502020204030204" pitchFamily="34" charset="0"/>
                        </a:rPr>
                        <a:t>       57,50,18,82,784 </a:t>
                      </a:r>
                    </a:p>
                  </a:txBody>
                  <a:tcPr marL="7034" marR="7034" marT="7034"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l" fontAlgn="b"/>
                      <a:r>
                        <a:rPr lang="en-IN" sz="1000" b="0" i="0" u="none" strike="noStrike">
                          <a:solidFill>
                            <a:srgbClr val="000000"/>
                          </a:solidFill>
                          <a:effectLst/>
                          <a:latin typeface="Calibri" panose="020F0502020204030204" pitchFamily="34" charset="0"/>
                        </a:rPr>
                        <a:t>Monsters University</a:t>
                      </a:r>
                    </a:p>
                  </a:txBody>
                  <a:tcPr marL="7034" marR="7034" marT="7034"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l" fontAlgn="b"/>
                      <a:r>
                        <a:rPr lang="en-IN" sz="1000" b="0" i="0" u="none" strike="noStrike">
                          <a:solidFill>
                            <a:srgbClr val="000000"/>
                          </a:solidFill>
                          <a:effectLst/>
                          <a:latin typeface="Calibri" panose="020F0502020204030204" pitchFamily="34" charset="0"/>
                        </a:rPr>
                        <a:t>Marc Forster</a:t>
                      </a:r>
                    </a:p>
                  </a:txBody>
                  <a:tcPr marL="7034" marR="7034" marT="7034"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l" fontAlgn="b"/>
                      <a:r>
                        <a:rPr lang="en-IN" sz="1000" b="0" i="0" u="none" strike="noStrike">
                          <a:solidFill>
                            <a:srgbClr val="000000"/>
                          </a:solidFill>
                          <a:effectLst/>
                          <a:latin typeface="Calibri" panose="020F0502020204030204" pitchFamily="34" charset="0"/>
                        </a:rPr>
                        <a:t>          15,48,16,85,783 </a:t>
                      </a:r>
                    </a:p>
                  </a:txBody>
                  <a:tcPr marL="7034" marR="7034" marT="7034"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l" fontAlgn="b"/>
                      <a:r>
                        <a:rPr lang="en-IN" sz="1000" b="0" i="0" u="none" strike="noStrike">
                          <a:solidFill>
                            <a:srgbClr val="000000"/>
                          </a:solidFill>
                          <a:effectLst/>
                          <a:latin typeface="Calibri" panose="020F0502020204030204" pitchFamily="34" charset="0"/>
                        </a:rPr>
                        <a:t>Quantum of Solace</a:t>
                      </a:r>
                    </a:p>
                  </a:txBody>
                  <a:tcPr marL="7034" marR="7034" marT="7034"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extLst>
                  <a:ext uri="{0D108BD9-81ED-4DB2-BD59-A6C34878D82A}">
                    <a16:rowId xmlns:a16="http://schemas.microsoft.com/office/drawing/2014/main" val="4246506865"/>
                  </a:ext>
                </a:extLst>
              </a:tr>
              <a:tr h="228165">
                <a:tc>
                  <a:txBody>
                    <a:bodyPr/>
                    <a:lstStyle/>
                    <a:p>
                      <a:pPr algn="l" fontAlgn="b"/>
                      <a:r>
                        <a:rPr lang="en-IN" sz="1000" b="0" i="0" u="none" strike="noStrike">
                          <a:solidFill>
                            <a:srgbClr val="000000"/>
                          </a:solidFill>
                          <a:effectLst/>
                          <a:latin typeface="Calibri" panose="020F0502020204030204" pitchFamily="34" charset="0"/>
                        </a:rPr>
                        <a:t>Brett Ratner</a:t>
                      </a:r>
                    </a:p>
                  </a:txBody>
                  <a:tcPr marL="7034" marR="7034" marT="7034"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IN" sz="1000" b="0" i="0" u="none" strike="noStrike">
                          <a:solidFill>
                            <a:srgbClr val="000000"/>
                          </a:solidFill>
                          <a:effectLst/>
                          <a:latin typeface="Calibri" panose="020F0502020204030204" pitchFamily="34" charset="0"/>
                        </a:rPr>
                        <a:t>       55,67,49,17,697 </a:t>
                      </a:r>
                    </a:p>
                  </a:txBody>
                  <a:tcPr marL="7034" marR="7034" marT="7034"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IN" sz="1000" b="0" i="0" u="none" strike="noStrike">
                          <a:solidFill>
                            <a:srgbClr val="000000"/>
                          </a:solidFill>
                          <a:effectLst/>
                          <a:latin typeface="Calibri" panose="020F0502020204030204" pitchFamily="34" charset="0"/>
                        </a:rPr>
                        <a:t>X-Men: The Last Stand</a:t>
                      </a:r>
                    </a:p>
                  </a:txBody>
                  <a:tcPr marL="7034" marR="7034" marT="7034"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IN" sz="1000" b="0" i="0" u="none" strike="noStrike">
                          <a:solidFill>
                            <a:srgbClr val="000000"/>
                          </a:solidFill>
                          <a:effectLst/>
                          <a:latin typeface="Calibri" panose="020F0502020204030204" pitchFamily="34" charset="0"/>
                        </a:rPr>
                        <a:t>Bryan Singer</a:t>
                      </a:r>
                    </a:p>
                  </a:txBody>
                  <a:tcPr marL="7034" marR="7034" marT="7034"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IN" sz="1000" b="0" i="0" u="none" strike="noStrike">
                          <a:solidFill>
                            <a:srgbClr val="000000"/>
                          </a:solidFill>
                          <a:effectLst/>
                          <a:latin typeface="Calibri" panose="020F0502020204030204" pitchFamily="34" charset="0"/>
                        </a:rPr>
                        <a:t>          13,65,47,20,696 </a:t>
                      </a:r>
                    </a:p>
                  </a:txBody>
                  <a:tcPr marL="7034" marR="7034" marT="7034"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IN" sz="1000" b="0" i="0" u="none" strike="noStrike">
                          <a:solidFill>
                            <a:srgbClr val="000000"/>
                          </a:solidFill>
                          <a:effectLst/>
                          <a:latin typeface="Calibri" panose="020F0502020204030204" pitchFamily="34" charset="0"/>
                        </a:rPr>
                        <a:t>Superman Returns</a:t>
                      </a:r>
                    </a:p>
                  </a:txBody>
                  <a:tcPr marL="7034" marR="7034" marT="7034"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val="1522400787"/>
                  </a:ext>
                </a:extLst>
              </a:tr>
              <a:tr h="228165">
                <a:tc>
                  <a:txBody>
                    <a:bodyPr/>
                    <a:lstStyle/>
                    <a:p>
                      <a:pPr algn="l" fontAlgn="b"/>
                      <a:r>
                        <a:rPr lang="en-IN" sz="1000" b="0" i="0" u="none" strike="noStrike">
                          <a:solidFill>
                            <a:srgbClr val="000000"/>
                          </a:solidFill>
                          <a:effectLst/>
                          <a:latin typeface="Calibri" panose="020F0502020204030204" pitchFamily="34" charset="0"/>
                        </a:rPr>
                        <a:t>Tim Burton</a:t>
                      </a:r>
                    </a:p>
                  </a:txBody>
                  <a:tcPr marL="7034" marR="7034" marT="7034"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l" fontAlgn="b"/>
                      <a:r>
                        <a:rPr lang="en-IN" sz="1000" b="0" i="0" u="none" strike="noStrike">
                          <a:solidFill>
                            <a:srgbClr val="000000"/>
                          </a:solidFill>
                          <a:effectLst/>
                          <a:latin typeface="Calibri" panose="020F0502020204030204" pitchFamily="34" charset="0"/>
                        </a:rPr>
                        <a:t>       53,84,79,52,610 </a:t>
                      </a:r>
                    </a:p>
                  </a:txBody>
                  <a:tcPr marL="7034" marR="7034" marT="7034"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l" fontAlgn="b"/>
                      <a:r>
                        <a:rPr lang="en-IN" sz="1000" b="0" i="0" u="none" strike="noStrike">
                          <a:solidFill>
                            <a:srgbClr val="000000"/>
                          </a:solidFill>
                          <a:effectLst/>
                          <a:latin typeface="Calibri" panose="020F0502020204030204" pitchFamily="34" charset="0"/>
                        </a:rPr>
                        <a:t>Alice in Wonderland</a:t>
                      </a:r>
                    </a:p>
                  </a:txBody>
                  <a:tcPr marL="7034" marR="7034" marT="7034"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l" fontAlgn="b"/>
                      <a:r>
                        <a:rPr lang="en-IN" sz="1000" b="0" i="0" u="none" strike="noStrike">
                          <a:solidFill>
                            <a:srgbClr val="000000"/>
                          </a:solidFill>
                          <a:effectLst/>
                          <a:latin typeface="Calibri" panose="020F0502020204030204" pitchFamily="34" charset="0"/>
                        </a:rPr>
                        <a:t>David Yates</a:t>
                      </a:r>
                    </a:p>
                  </a:txBody>
                  <a:tcPr marL="7034" marR="7034" marT="7034"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l" fontAlgn="b"/>
                      <a:r>
                        <a:rPr lang="en-IN" sz="1000" b="0" i="0" u="none" strike="noStrike">
                          <a:solidFill>
                            <a:srgbClr val="000000"/>
                          </a:solidFill>
                          <a:effectLst/>
                          <a:latin typeface="Calibri" panose="020F0502020204030204" pitchFamily="34" charset="0"/>
                        </a:rPr>
                        <a:t>          11,82,77,55,609 </a:t>
                      </a:r>
                    </a:p>
                  </a:txBody>
                  <a:tcPr marL="7034" marR="7034" marT="7034"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l" fontAlgn="b"/>
                      <a:r>
                        <a:rPr lang="en-US" sz="1000" b="0" i="0" u="none" strike="noStrike">
                          <a:solidFill>
                            <a:srgbClr val="000000"/>
                          </a:solidFill>
                          <a:effectLst/>
                          <a:latin typeface="Calibri" panose="020F0502020204030204" pitchFamily="34" charset="0"/>
                        </a:rPr>
                        <a:t>Harry Potter and the Half-Blood Prince</a:t>
                      </a:r>
                    </a:p>
                  </a:txBody>
                  <a:tcPr marL="7034" marR="7034" marT="7034"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extLst>
                  <a:ext uri="{0D108BD9-81ED-4DB2-BD59-A6C34878D82A}">
                    <a16:rowId xmlns:a16="http://schemas.microsoft.com/office/drawing/2014/main" val="1117256418"/>
                  </a:ext>
                </a:extLst>
              </a:tr>
              <a:tr h="228165">
                <a:tc>
                  <a:txBody>
                    <a:bodyPr/>
                    <a:lstStyle/>
                    <a:p>
                      <a:pPr algn="l" fontAlgn="b"/>
                      <a:r>
                        <a:rPr lang="en-IN" sz="1000" b="0" i="0" u="none" strike="noStrike">
                          <a:solidFill>
                            <a:srgbClr val="000000"/>
                          </a:solidFill>
                          <a:effectLst/>
                          <a:latin typeface="Calibri" panose="020F0502020204030204" pitchFamily="34" charset="0"/>
                        </a:rPr>
                        <a:t>Shane Black</a:t>
                      </a:r>
                    </a:p>
                  </a:txBody>
                  <a:tcPr marL="7034" marR="7034" marT="7034"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IN" sz="1000" b="0" i="0" u="none" strike="noStrike">
                          <a:solidFill>
                            <a:srgbClr val="000000"/>
                          </a:solidFill>
                          <a:effectLst/>
                          <a:latin typeface="Calibri" panose="020F0502020204030204" pitchFamily="34" charset="0"/>
                        </a:rPr>
                        <a:t>       52,02,09,87,523 </a:t>
                      </a:r>
                    </a:p>
                  </a:txBody>
                  <a:tcPr marL="7034" marR="7034" marT="7034"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IN" sz="1000" b="0" i="0" u="none" strike="noStrike">
                          <a:solidFill>
                            <a:srgbClr val="000000"/>
                          </a:solidFill>
                          <a:effectLst/>
                          <a:latin typeface="Calibri" panose="020F0502020204030204" pitchFamily="34" charset="0"/>
                        </a:rPr>
                        <a:t>Iron Man 3</a:t>
                      </a:r>
                    </a:p>
                  </a:txBody>
                  <a:tcPr marL="7034" marR="7034" marT="7034"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IN" sz="1000" b="0" i="0" u="none" strike="noStrike">
                          <a:solidFill>
                            <a:srgbClr val="000000"/>
                          </a:solidFill>
                          <a:effectLst/>
                          <a:latin typeface="Calibri" panose="020F0502020204030204" pitchFamily="34" charset="0"/>
                        </a:rPr>
                        <a:t>Joss Whedon</a:t>
                      </a:r>
                    </a:p>
                  </a:txBody>
                  <a:tcPr marL="7034" marR="7034" marT="7034"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IN" sz="1000" b="0" i="0" u="none" strike="noStrike">
                          <a:solidFill>
                            <a:srgbClr val="000000"/>
                          </a:solidFill>
                          <a:effectLst/>
                          <a:latin typeface="Calibri" panose="020F0502020204030204" pitchFamily="34" charset="0"/>
                        </a:rPr>
                        <a:t>          10,00,07,90,522 </a:t>
                      </a:r>
                    </a:p>
                  </a:txBody>
                  <a:tcPr marL="7034" marR="7034" marT="7034"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IN" sz="1000" b="0" i="0" u="none" strike="noStrike">
                          <a:solidFill>
                            <a:srgbClr val="000000"/>
                          </a:solidFill>
                          <a:effectLst/>
                          <a:latin typeface="Calibri" panose="020F0502020204030204" pitchFamily="34" charset="0"/>
                        </a:rPr>
                        <a:t>Avengers: Age of Ultron</a:t>
                      </a:r>
                    </a:p>
                  </a:txBody>
                  <a:tcPr marL="7034" marR="7034" marT="7034"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val="1620483340"/>
                  </a:ext>
                </a:extLst>
              </a:tr>
              <a:tr h="228165">
                <a:tc>
                  <a:txBody>
                    <a:bodyPr/>
                    <a:lstStyle/>
                    <a:p>
                      <a:pPr algn="l" fontAlgn="b"/>
                      <a:r>
                        <a:rPr lang="en-IN" sz="1000" b="0" i="0" u="none" strike="noStrike">
                          <a:solidFill>
                            <a:srgbClr val="000000"/>
                          </a:solidFill>
                          <a:effectLst/>
                          <a:latin typeface="Calibri" panose="020F0502020204030204" pitchFamily="34" charset="0"/>
                        </a:rPr>
                        <a:t>Sam Raimi</a:t>
                      </a:r>
                    </a:p>
                  </a:txBody>
                  <a:tcPr marL="7034" marR="7034" marT="7034"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l" fontAlgn="b"/>
                      <a:r>
                        <a:rPr lang="en-IN" sz="1000" b="0" i="0" u="none" strike="noStrike">
                          <a:solidFill>
                            <a:srgbClr val="000000"/>
                          </a:solidFill>
                          <a:effectLst/>
                          <a:latin typeface="Calibri" panose="020F0502020204030204" pitchFamily="34" charset="0"/>
                        </a:rPr>
                        <a:t>       50,19,40,22,436 </a:t>
                      </a:r>
                    </a:p>
                  </a:txBody>
                  <a:tcPr marL="7034" marR="7034" marT="7034"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l" fontAlgn="b"/>
                      <a:r>
                        <a:rPr lang="en-IN" sz="1000" b="0" i="0" u="none" strike="noStrike">
                          <a:solidFill>
                            <a:srgbClr val="000000"/>
                          </a:solidFill>
                          <a:effectLst/>
                          <a:latin typeface="Calibri" panose="020F0502020204030204" pitchFamily="34" charset="0"/>
                        </a:rPr>
                        <a:t>Spider-Man 2</a:t>
                      </a:r>
                    </a:p>
                  </a:txBody>
                  <a:tcPr marL="7034" marR="7034" marT="7034"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l" fontAlgn="b"/>
                      <a:r>
                        <a:rPr lang="en-IN" sz="1000" b="0" i="0" u="none" strike="noStrike">
                          <a:solidFill>
                            <a:srgbClr val="000000"/>
                          </a:solidFill>
                          <a:effectLst/>
                          <a:latin typeface="Calibri" panose="020F0502020204030204" pitchFamily="34" charset="0"/>
                        </a:rPr>
                        <a:t>Byron Howard</a:t>
                      </a:r>
                    </a:p>
                  </a:txBody>
                  <a:tcPr marL="7034" marR="7034" marT="7034"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l" fontAlgn="b"/>
                      <a:r>
                        <a:rPr lang="en-IN" sz="1000" b="0" i="0" u="none" strike="noStrike">
                          <a:solidFill>
                            <a:srgbClr val="000000"/>
                          </a:solidFill>
                          <a:effectLst/>
                          <a:latin typeface="Calibri" panose="020F0502020204030204" pitchFamily="34" charset="0"/>
                        </a:rPr>
                        <a:t>            8,17,38,25,435 </a:t>
                      </a:r>
                    </a:p>
                  </a:txBody>
                  <a:tcPr marL="7034" marR="7034" marT="7034"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l" fontAlgn="b"/>
                      <a:r>
                        <a:rPr lang="en-IN" sz="1000" b="0" i="0" u="none" strike="noStrike">
                          <a:solidFill>
                            <a:srgbClr val="000000"/>
                          </a:solidFill>
                          <a:effectLst/>
                          <a:latin typeface="Calibri" panose="020F0502020204030204" pitchFamily="34" charset="0"/>
                        </a:rPr>
                        <a:t>Tangled</a:t>
                      </a:r>
                    </a:p>
                  </a:txBody>
                  <a:tcPr marL="7034" marR="7034" marT="7034"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extLst>
                  <a:ext uri="{0D108BD9-81ED-4DB2-BD59-A6C34878D82A}">
                    <a16:rowId xmlns:a16="http://schemas.microsoft.com/office/drawing/2014/main" val="3624537977"/>
                  </a:ext>
                </a:extLst>
              </a:tr>
              <a:tr h="228165">
                <a:tc>
                  <a:txBody>
                    <a:bodyPr/>
                    <a:lstStyle/>
                    <a:p>
                      <a:pPr algn="l" fontAlgn="b"/>
                      <a:r>
                        <a:rPr lang="en-IN" sz="1000" b="0" i="0" u="none" strike="noStrike">
                          <a:solidFill>
                            <a:srgbClr val="000000"/>
                          </a:solidFill>
                          <a:effectLst/>
                          <a:latin typeface="Calibri" panose="020F0502020204030204" pitchFamily="34" charset="0"/>
                        </a:rPr>
                        <a:t>Sam Mendes</a:t>
                      </a:r>
                    </a:p>
                  </a:txBody>
                  <a:tcPr marL="7034" marR="7034" marT="7034"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IN" sz="1000" b="0" i="0" u="none" strike="noStrike">
                          <a:solidFill>
                            <a:srgbClr val="000000"/>
                          </a:solidFill>
                          <a:effectLst/>
                          <a:latin typeface="Calibri" panose="020F0502020204030204" pitchFamily="34" charset="0"/>
                        </a:rPr>
                        <a:t>       48,36,70,57,349 </a:t>
                      </a:r>
                    </a:p>
                  </a:txBody>
                  <a:tcPr marL="7034" marR="7034" marT="7034"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IN" sz="1000" b="0" i="0" u="none" strike="noStrike">
                          <a:solidFill>
                            <a:srgbClr val="000000"/>
                          </a:solidFill>
                          <a:effectLst/>
                          <a:latin typeface="Calibri" panose="020F0502020204030204" pitchFamily="34" charset="0"/>
                        </a:rPr>
                        <a:t>Skyfall</a:t>
                      </a:r>
                    </a:p>
                  </a:txBody>
                  <a:tcPr marL="7034" marR="7034" marT="7034"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IN" sz="1000" b="0" i="0" u="none" strike="noStrike">
                          <a:solidFill>
                            <a:srgbClr val="000000"/>
                          </a:solidFill>
                          <a:effectLst/>
                          <a:latin typeface="Calibri" panose="020F0502020204030204" pitchFamily="34" charset="0"/>
                        </a:rPr>
                        <a:t>Sam Raimi</a:t>
                      </a:r>
                    </a:p>
                  </a:txBody>
                  <a:tcPr marL="7034" marR="7034" marT="7034"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IN" sz="1000" b="0" i="0" u="none" strike="noStrike">
                          <a:solidFill>
                            <a:srgbClr val="000000"/>
                          </a:solidFill>
                          <a:effectLst/>
                          <a:latin typeface="Calibri" panose="020F0502020204030204" pitchFamily="34" charset="0"/>
                        </a:rPr>
                        <a:t>            6,34,68,60,348 </a:t>
                      </a:r>
                    </a:p>
                  </a:txBody>
                  <a:tcPr marL="7034" marR="7034" marT="7034"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IN" sz="1000" b="0" i="0" u="none" strike="noStrike">
                          <a:solidFill>
                            <a:srgbClr val="000000"/>
                          </a:solidFill>
                          <a:effectLst/>
                          <a:latin typeface="Calibri" panose="020F0502020204030204" pitchFamily="34" charset="0"/>
                        </a:rPr>
                        <a:t>Spider-Man 3</a:t>
                      </a:r>
                    </a:p>
                  </a:txBody>
                  <a:tcPr marL="7034" marR="7034" marT="7034"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val="1652879086"/>
                  </a:ext>
                </a:extLst>
              </a:tr>
              <a:tr h="228165">
                <a:tc>
                  <a:txBody>
                    <a:bodyPr/>
                    <a:lstStyle/>
                    <a:p>
                      <a:pPr algn="l" fontAlgn="b"/>
                      <a:r>
                        <a:rPr lang="en-IN" sz="1000" b="0" i="0" u="none" strike="noStrike">
                          <a:solidFill>
                            <a:srgbClr val="000000"/>
                          </a:solidFill>
                          <a:effectLst/>
                          <a:latin typeface="Calibri" panose="020F0502020204030204" pitchFamily="34" charset="0"/>
                        </a:rPr>
                        <a:t>Colin Trevorrow</a:t>
                      </a:r>
                    </a:p>
                  </a:txBody>
                  <a:tcPr marL="7034" marR="7034" marT="7034"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l" fontAlgn="b"/>
                      <a:r>
                        <a:rPr lang="en-IN" sz="1000" b="0" i="0" u="none" strike="noStrike">
                          <a:solidFill>
                            <a:srgbClr val="000000"/>
                          </a:solidFill>
                          <a:effectLst/>
                          <a:latin typeface="Calibri" panose="020F0502020204030204" pitchFamily="34" charset="0"/>
                        </a:rPr>
                        <a:t>       46,54,00,92,262 </a:t>
                      </a:r>
                    </a:p>
                  </a:txBody>
                  <a:tcPr marL="7034" marR="7034" marT="7034"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l" fontAlgn="b"/>
                      <a:r>
                        <a:rPr lang="en-IN" sz="1000" b="0" i="0" u="none" strike="noStrike">
                          <a:solidFill>
                            <a:srgbClr val="000000"/>
                          </a:solidFill>
                          <a:effectLst/>
                          <a:latin typeface="Calibri" panose="020F0502020204030204" pitchFamily="34" charset="0"/>
                        </a:rPr>
                        <a:t>Jurassic World</a:t>
                      </a:r>
                    </a:p>
                  </a:txBody>
                  <a:tcPr marL="7034" marR="7034" marT="7034"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l" fontAlgn="b"/>
                      <a:r>
                        <a:rPr lang="en-IN" sz="1000" b="0" i="0" u="none" strike="noStrike">
                          <a:solidFill>
                            <a:srgbClr val="000000"/>
                          </a:solidFill>
                          <a:effectLst/>
                          <a:latin typeface="Calibri" panose="020F0502020204030204" pitchFamily="34" charset="0"/>
                        </a:rPr>
                        <a:t>Andrew Stanton</a:t>
                      </a:r>
                    </a:p>
                  </a:txBody>
                  <a:tcPr marL="7034" marR="7034" marT="7034"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l" fontAlgn="b"/>
                      <a:r>
                        <a:rPr lang="en-IN" sz="1000" b="0" i="0" u="none" strike="noStrike">
                          <a:solidFill>
                            <a:srgbClr val="000000"/>
                          </a:solidFill>
                          <a:effectLst/>
                          <a:latin typeface="Calibri" panose="020F0502020204030204" pitchFamily="34" charset="0"/>
                        </a:rPr>
                        <a:t>            4,51,98,95,261 </a:t>
                      </a:r>
                    </a:p>
                  </a:txBody>
                  <a:tcPr marL="7034" marR="7034" marT="7034"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l" fontAlgn="b"/>
                      <a:r>
                        <a:rPr lang="en-IN" sz="1000" b="0" i="0" u="none" strike="noStrike">
                          <a:solidFill>
                            <a:srgbClr val="000000"/>
                          </a:solidFill>
                          <a:effectLst/>
                          <a:latin typeface="Calibri" panose="020F0502020204030204" pitchFamily="34" charset="0"/>
                        </a:rPr>
                        <a:t>John Carter</a:t>
                      </a:r>
                    </a:p>
                  </a:txBody>
                  <a:tcPr marL="7034" marR="7034" marT="7034"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extLst>
                  <a:ext uri="{0D108BD9-81ED-4DB2-BD59-A6C34878D82A}">
                    <a16:rowId xmlns:a16="http://schemas.microsoft.com/office/drawing/2014/main" val="2391656845"/>
                  </a:ext>
                </a:extLst>
              </a:tr>
              <a:tr h="228165">
                <a:tc>
                  <a:txBody>
                    <a:bodyPr/>
                    <a:lstStyle/>
                    <a:p>
                      <a:pPr algn="l" fontAlgn="b"/>
                      <a:r>
                        <a:rPr lang="en-IN" sz="1000" b="0" i="0" u="none" strike="noStrike">
                          <a:solidFill>
                            <a:srgbClr val="000000"/>
                          </a:solidFill>
                          <a:effectLst/>
                          <a:latin typeface="Calibri" panose="020F0502020204030204" pitchFamily="34" charset="0"/>
                        </a:rPr>
                        <a:t>Peter Berg</a:t>
                      </a:r>
                    </a:p>
                  </a:txBody>
                  <a:tcPr marL="7034" marR="7034" marT="7034"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IN" sz="1000" b="0" i="0" u="none" strike="noStrike">
                          <a:solidFill>
                            <a:srgbClr val="000000"/>
                          </a:solidFill>
                          <a:effectLst/>
                          <a:latin typeface="Calibri" panose="020F0502020204030204" pitchFamily="34" charset="0"/>
                        </a:rPr>
                        <a:t>       44,71,31,27,175 </a:t>
                      </a:r>
                    </a:p>
                  </a:txBody>
                  <a:tcPr marL="7034" marR="7034" marT="7034"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IN" sz="1000" b="0" i="0" u="none" strike="noStrike">
                          <a:solidFill>
                            <a:srgbClr val="000000"/>
                          </a:solidFill>
                          <a:effectLst/>
                          <a:latin typeface="Calibri" panose="020F0502020204030204" pitchFamily="34" charset="0"/>
                        </a:rPr>
                        <a:t>Battleship</a:t>
                      </a:r>
                    </a:p>
                  </a:txBody>
                  <a:tcPr marL="7034" marR="7034" marT="7034"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IN" sz="1000" b="0" i="0" u="none" strike="noStrike">
                          <a:solidFill>
                            <a:srgbClr val="000000"/>
                          </a:solidFill>
                          <a:effectLst/>
                          <a:latin typeface="Calibri" panose="020F0502020204030204" pitchFamily="34" charset="0"/>
                        </a:rPr>
                        <a:t>James Cameron</a:t>
                      </a:r>
                    </a:p>
                  </a:txBody>
                  <a:tcPr marL="7034" marR="7034" marT="7034"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IN" sz="1000" b="0" i="0" u="none" strike="noStrike">
                          <a:solidFill>
                            <a:srgbClr val="000000"/>
                          </a:solidFill>
                          <a:effectLst/>
                          <a:latin typeface="Calibri" panose="020F0502020204030204" pitchFamily="34" charset="0"/>
                        </a:rPr>
                        <a:t>            2,78,79,65,087 </a:t>
                      </a:r>
                    </a:p>
                  </a:txBody>
                  <a:tcPr marL="7034" marR="7034" marT="7034"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IN" sz="1000" b="0" i="0" u="none" strike="noStrike">
                          <a:solidFill>
                            <a:srgbClr val="000000"/>
                          </a:solidFill>
                          <a:effectLst/>
                          <a:latin typeface="Calibri" panose="020F0502020204030204" pitchFamily="34" charset="0"/>
                        </a:rPr>
                        <a:t>Avatar</a:t>
                      </a:r>
                    </a:p>
                  </a:txBody>
                  <a:tcPr marL="7034" marR="7034" marT="7034"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val="3478287888"/>
                  </a:ext>
                </a:extLst>
              </a:tr>
              <a:tr h="228165">
                <a:tc>
                  <a:txBody>
                    <a:bodyPr/>
                    <a:lstStyle/>
                    <a:p>
                      <a:pPr algn="l" fontAlgn="b"/>
                      <a:r>
                        <a:rPr lang="en-IN" sz="1000" b="0" i="0" u="none" strike="noStrike">
                          <a:solidFill>
                            <a:srgbClr val="000000"/>
                          </a:solidFill>
                          <a:effectLst/>
                          <a:latin typeface="Calibri" panose="020F0502020204030204" pitchFamily="34" charset="0"/>
                        </a:rPr>
                        <a:t>Anthony Russo</a:t>
                      </a:r>
                    </a:p>
                  </a:txBody>
                  <a:tcPr marL="7034" marR="7034" marT="7034"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l" fontAlgn="b"/>
                      <a:r>
                        <a:rPr lang="en-IN" sz="1000" b="0" i="0" u="none" strike="noStrike">
                          <a:solidFill>
                            <a:srgbClr val="000000"/>
                          </a:solidFill>
                          <a:effectLst/>
                          <a:latin typeface="Calibri" panose="020F0502020204030204" pitchFamily="34" charset="0"/>
                        </a:rPr>
                        <a:t>       42,88,61,62,088 </a:t>
                      </a:r>
                    </a:p>
                  </a:txBody>
                  <a:tcPr marL="7034" marR="7034" marT="7034"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l" fontAlgn="b"/>
                      <a:r>
                        <a:rPr lang="en-IN" sz="1000" b="0" i="0" u="none" strike="noStrike">
                          <a:solidFill>
                            <a:srgbClr val="000000"/>
                          </a:solidFill>
                          <a:effectLst/>
                          <a:latin typeface="Calibri" panose="020F0502020204030204" pitchFamily="34" charset="0"/>
                        </a:rPr>
                        <a:t>Captain America: Civil War</a:t>
                      </a:r>
                    </a:p>
                  </a:txBody>
                  <a:tcPr marL="7034" marR="7034" marT="7034"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l" fontAlgn="b"/>
                      <a:r>
                        <a:rPr lang="en-IN" sz="1000" b="0" i="0" u="none" strike="noStrike">
                          <a:solidFill>
                            <a:srgbClr val="000000"/>
                          </a:solidFill>
                          <a:effectLst/>
                          <a:latin typeface="Calibri" panose="020F0502020204030204" pitchFamily="34" charset="0"/>
                        </a:rPr>
                        <a:t>Christopher Nolan</a:t>
                      </a:r>
                    </a:p>
                  </a:txBody>
                  <a:tcPr marL="7034" marR="7034" marT="7034"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l" fontAlgn="b"/>
                      <a:r>
                        <a:rPr lang="en-IN" sz="1000" b="0" i="0" u="none" strike="noStrike">
                          <a:solidFill>
                            <a:srgbClr val="000000"/>
                          </a:solidFill>
                          <a:effectLst/>
                          <a:latin typeface="Calibri" panose="020F0502020204030204" pitchFamily="34" charset="0"/>
                        </a:rPr>
                        <a:t>            2,69,29,30,174 </a:t>
                      </a:r>
                    </a:p>
                  </a:txBody>
                  <a:tcPr marL="7034" marR="7034" marT="7034"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l" fontAlgn="b"/>
                      <a:r>
                        <a:rPr lang="en-IN" sz="1000" b="0" i="0" u="none" strike="noStrike">
                          <a:solidFill>
                            <a:srgbClr val="000000"/>
                          </a:solidFill>
                          <a:effectLst/>
                          <a:latin typeface="Calibri" panose="020F0502020204030204" pitchFamily="34" charset="0"/>
                        </a:rPr>
                        <a:t>The Dark Knight Rises</a:t>
                      </a:r>
                    </a:p>
                  </a:txBody>
                  <a:tcPr marL="7034" marR="7034" marT="7034"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extLst>
                  <a:ext uri="{0D108BD9-81ED-4DB2-BD59-A6C34878D82A}">
                    <a16:rowId xmlns:a16="http://schemas.microsoft.com/office/drawing/2014/main" val="1011461963"/>
                  </a:ext>
                </a:extLst>
              </a:tr>
              <a:tr h="228165">
                <a:tc>
                  <a:txBody>
                    <a:bodyPr/>
                    <a:lstStyle/>
                    <a:p>
                      <a:pPr algn="l" fontAlgn="b"/>
                      <a:r>
                        <a:rPr lang="en-IN" sz="1000" b="0" i="0" u="none" strike="noStrike">
                          <a:solidFill>
                            <a:srgbClr val="000000"/>
                          </a:solidFill>
                          <a:effectLst/>
                          <a:latin typeface="Calibri" panose="020F0502020204030204" pitchFamily="34" charset="0"/>
                        </a:rPr>
                        <a:t>James Cameron</a:t>
                      </a:r>
                    </a:p>
                  </a:txBody>
                  <a:tcPr marL="7034" marR="7034" marT="7034"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IN" sz="1000" b="0" i="0" u="none" strike="noStrike">
                          <a:solidFill>
                            <a:srgbClr val="000000"/>
                          </a:solidFill>
                          <a:effectLst/>
                          <a:latin typeface="Calibri" panose="020F0502020204030204" pitchFamily="34" charset="0"/>
                        </a:rPr>
                        <a:t>       41,05,91,97,001 </a:t>
                      </a:r>
                    </a:p>
                  </a:txBody>
                  <a:tcPr marL="7034" marR="7034" marT="7034"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IN" sz="1000" b="0" i="0" u="none" strike="noStrike">
                          <a:solidFill>
                            <a:srgbClr val="000000"/>
                          </a:solidFill>
                          <a:effectLst/>
                          <a:latin typeface="Calibri" panose="020F0502020204030204" pitchFamily="34" charset="0"/>
                        </a:rPr>
                        <a:t>Titanic</a:t>
                      </a:r>
                    </a:p>
                  </a:txBody>
                  <a:tcPr marL="7034" marR="7034" marT="7034"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IN" sz="1000" b="0" i="0" u="none" strike="noStrike">
                          <a:solidFill>
                            <a:srgbClr val="000000"/>
                          </a:solidFill>
                          <a:effectLst/>
                          <a:latin typeface="Calibri" panose="020F0502020204030204" pitchFamily="34" charset="0"/>
                        </a:rPr>
                        <a:t>Gore Verbinski</a:t>
                      </a:r>
                    </a:p>
                  </a:txBody>
                  <a:tcPr marL="7034" marR="7034" marT="7034"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IN" sz="1000" b="0" i="0" u="none" strike="noStrike">
                          <a:solidFill>
                            <a:srgbClr val="000000"/>
                          </a:solidFill>
                          <a:effectLst/>
                          <a:latin typeface="Calibri" panose="020F0502020204030204" pitchFamily="34" charset="0"/>
                        </a:rPr>
                        <a:t>               96,10,00,000 </a:t>
                      </a:r>
                    </a:p>
                  </a:txBody>
                  <a:tcPr marL="7034" marR="7034" marT="7034"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US" sz="1000" b="0" i="0" u="none" strike="noStrike">
                          <a:solidFill>
                            <a:srgbClr val="000000"/>
                          </a:solidFill>
                          <a:effectLst/>
                          <a:latin typeface="Calibri" panose="020F0502020204030204" pitchFamily="34" charset="0"/>
                        </a:rPr>
                        <a:t>Pirates of the Caribbean: At Worlds End"</a:t>
                      </a:r>
                    </a:p>
                  </a:txBody>
                  <a:tcPr marL="7034" marR="7034" marT="7034"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val="1308181741"/>
                  </a:ext>
                </a:extLst>
              </a:tr>
              <a:tr h="228165">
                <a:tc>
                  <a:txBody>
                    <a:bodyPr/>
                    <a:lstStyle/>
                    <a:p>
                      <a:pPr algn="l" fontAlgn="b"/>
                      <a:endParaRPr lang="en-IN" sz="1000" b="0" i="0" u="none" strike="noStrike">
                        <a:solidFill>
                          <a:srgbClr val="000000"/>
                        </a:solidFill>
                        <a:effectLst/>
                        <a:latin typeface="Calibri" panose="020F0502020204030204" pitchFamily="34" charset="0"/>
                      </a:endParaRPr>
                    </a:p>
                  </a:txBody>
                  <a:tcPr marL="7034" marR="7034" marT="7034"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7034" marR="7034" marT="7034"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7034" marR="7034" marT="7034"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l" fontAlgn="b"/>
                      <a:r>
                        <a:rPr lang="en-IN" sz="1000" b="0" i="0" u="none" strike="noStrike">
                          <a:solidFill>
                            <a:srgbClr val="000000"/>
                          </a:solidFill>
                          <a:effectLst/>
                          <a:latin typeface="Calibri" panose="020F0502020204030204" pitchFamily="34" charset="0"/>
                        </a:rPr>
                        <a:t>Sam Mendes</a:t>
                      </a:r>
                    </a:p>
                  </a:txBody>
                  <a:tcPr marL="7034" marR="7034" marT="7034"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l" fontAlgn="b"/>
                      <a:r>
                        <a:rPr lang="en-IN" sz="1000" b="0" i="0" u="none" strike="noStrike">
                          <a:solidFill>
                            <a:srgbClr val="000000"/>
                          </a:solidFill>
                          <a:effectLst/>
                          <a:latin typeface="Calibri" panose="020F0502020204030204" pitchFamily="34" charset="0"/>
                        </a:rPr>
                        <a:t>               86,59,65,087 </a:t>
                      </a:r>
                    </a:p>
                  </a:txBody>
                  <a:tcPr marL="7034" marR="7034" marT="7034"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l" fontAlgn="b"/>
                      <a:r>
                        <a:rPr lang="en-IN" sz="1000" b="0" i="0" u="none" strike="noStrike" dirty="0">
                          <a:solidFill>
                            <a:srgbClr val="000000"/>
                          </a:solidFill>
                          <a:effectLst/>
                          <a:latin typeface="Calibri" panose="020F0502020204030204" pitchFamily="34" charset="0"/>
                        </a:rPr>
                        <a:t>Spectre</a:t>
                      </a:r>
                    </a:p>
                  </a:txBody>
                  <a:tcPr marL="7034" marR="7034" marT="7034"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extLst>
                  <a:ext uri="{0D108BD9-81ED-4DB2-BD59-A6C34878D82A}">
                    <a16:rowId xmlns:a16="http://schemas.microsoft.com/office/drawing/2014/main" val="3677258789"/>
                  </a:ext>
                </a:extLst>
              </a:tr>
            </a:tbl>
          </a:graphicData>
        </a:graphic>
      </p:graphicFrame>
    </p:spTree>
    <p:extLst>
      <p:ext uri="{BB962C8B-B14F-4D97-AF65-F5344CB8AC3E}">
        <p14:creationId xmlns:p14="http://schemas.microsoft.com/office/powerpoint/2010/main" val="8214902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540C558A-CF2F-98E6-B2DD-FF82E958DC66}"/>
              </a:ext>
            </a:extLst>
          </p:cNvPr>
          <p:cNvSpPr>
            <a:spLocks noGrp="1" noChangeArrowheads="1"/>
          </p:cNvSpPr>
          <p:nvPr>
            <p:ph idx="1"/>
          </p:nvPr>
        </p:nvSpPr>
        <p:spPr bwMode="auto">
          <a:xfrm>
            <a:off x="974667" y="1536174"/>
            <a:ext cx="10242665" cy="378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buClrTx/>
            </a:pPr>
            <a:r>
              <a:rPr lang="en-US" sz="1600" b="1" dirty="0">
                <a:latin typeface="Calibri" panose="020F0502020204030204" pitchFamily="34" charset="0"/>
                <a:ea typeface="Calibri" panose="020F0502020204030204" pitchFamily="34" charset="0"/>
                <a:cs typeface="Calibri" panose="020F0502020204030204" pitchFamily="34" charset="0"/>
              </a:rPr>
              <a:t>Top Box Office Performers</a:t>
            </a:r>
            <a:r>
              <a:rPr lang="en-US" sz="1600" dirty="0">
                <a:latin typeface="Calibri" panose="020F0502020204030204" pitchFamily="34" charset="0"/>
                <a:ea typeface="Calibri" panose="020F0502020204030204" pitchFamily="34" charset="0"/>
                <a:cs typeface="Calibri" panose="020F0502020204030204" pitchFamily="34" charset="0"/>
              </a:rPr>
              <a:t>: Directors like </a:t>
            </a:r>
            <a:r>
              <a:rPr lang="en-US" sz="1600" b="1" dirty="0">
                <a:latin typeface="Calibri" panose="020F0502020204030204" pitchFamily="34" charset="0"/>
                <a:ea typeface="Calibri" panose="020F0502020204030204" pitchFamily="34" charset="0"/>
                <a:cs typeface="Calibri" panose="020F0502020204030204" pitchFamily="34" charset="0"/>
              </a:rPr>
              <a:t>Mike Newell</a:t>
            </a:r>
            <a:r>
              <a:rPr lang="en-US" sz="1600" dirty="0">
                <a:latin typeface="Calibri" panose="020F0502020204030204" pitchFamily="34" charset="0"/>
                <a:ea typeface="Calibri" panose="020F0502020204030204" pitchFamily="34" charset="0"/>
                <a:cs typeface="Calibri" panose="020F0502020204030204" pitchFamily="34" charset="0"/>
              </a:rPr>
              <a:t>, </a:t>
            </a:r>
            <a:r>
              <a:rPr lang="en-US" sz="1600" b="1" dirty="0">
                <a:latin typeface="Calibri" panose="020F0502020204030204" pitchFamily="34" charset="0"/>
                <a:ea typeface="Calibri" panose="020F0502020204030204" pitchFamily="34" charset="0"/>
                <a:cs typeface="Calibri" panose="020F0502020204030204" pitchFamily="34" charset="0"/>
              </a:rPr>
              <a:t>Baz Luhrmann</a:t>
            </a:r>
            <a:r>
              <a:rPr lang="en-US" sz="1600" dirty="0">
                <a:latin typeface="Calibri" panose="020F0502020204030204" pitchFamily="34" charset="0"/>
                <a:ea typeface="Calibri" panose="020F0502020204030204" pitchFamily="34" charset="0"/>
                <a:cs typeface="Calibri" panose="020F0502020204030204" pitchFamily="34" charset="0"/>
              </a:rPr>
              <a:t>, and </a:t>
            </a:r>
            <a:r>
              <a:rPr lang="en-US" sz="1600" b="1" dirty="0">
                <a:latin typeface="Calibri" panose="020F0502020204030204" pitchFamily="34" charset="0"/>
                <a:ea typeface="Calibri" panose="020F0502020204030204" pitchFamily="34" charset="0"/>
                <a:cs typeface="Calibri" panose="020F0502020204030204" pitchFamily="34" charset="0"/>
              </a:rPr>
              <a:t>J.J. Abrams</a:t>
            </a:r>
            <a:r>
              <a:rPr lang="en-US" sz="1600" dirty="0">
                <a:latin typeface="Calibri" panose="020F0502020204030204" pitchFamily="34" charset="0"/>
                <a:ea typeface="Calibri" panose="020F0502020204030204" pitchFamily="34" charset="0"/>
                <a:cs typeface="Calibri" panose="020F0502020204030204" pitchFamily="34" charset="0"/>
              </a:rPr>
              <a:t> have delivered massive blockbusters, with each contributing films that grossed billions. </a:t>
            </a:r>
            <a:r>
              <a:rPr lang="en-US" sz="1600" b="1" dirty="0">
                <a:latin typeface="Calibri" panose="020F0502020204030204" pitchFamily="34" charset="0"/>
                <a:ea typeface="Calibri" panose="020F0502020204030204" pitchFamily="34" charset="0"/>
                <a:cs typeface="Calibri" panose="020F0502020204030204" pitchFamily="34" charset="0"/>
              </a:rPr>
              <a:t>Peter Jackson</a:t>
            </a:r>
            <a:r>
              <a:rPr lang="en-US" sz="1600" dirty="0">
                <a:latin typeface="Calibri" panose="020F0502020204030204" pitchFamily="34" charset="0"/>
                <a:ea typeface="Calibri" panose="020F0502020204030204" pitchFamily="34" charset="0"/>
                <a:cs typeface="Calibri" panose="020F0502020204030204" pitchFamily="34" charset="0"/>
              </a:rPr>
              <a:t> emerges repeatedly with </a:t>
            </a:r>
            <a:r>
              <a:rPr lang="en-US" sz="1600" i="1" dirty="0">
                <a:latin typeface="Calibri" panose="020F0502020204030204" pitchFamily="34" charset="0"/>
                <a:ea typeface="Calibri" panose="020F0502020204030204" pitchFamily="34" charset="0"/>
                <a:cs typeface="Calibri" panose="020F0502020204030204" pitchFamily="34" charset="0"/>
              </a:rPr>
              <a:t>King Kong</a:t>
            </a:r>
            <a:r>
              <a:rPr lang="en-US" sz="1600" dirty="0">
                <a:latin typeface="Calibri" panose="020F0502020204030204" pitchFamily="34" charset="0"/>
                <a:ea typeface="Calibri" panose="020F0502020204030204" pitchFamily="34" charset="0"/>
                <a:cs typeface="Calibri" panose="020F0502020204030204" pitchFamily="34" charset="0"/>
              </a:rPr>
              <a:t> and </a:t>
            </a:r>
            <a:r>
              <a:rPr lang="en-US" sz="1600" i="1" dirty="0">
                <a:latin typeface="Calibri" panose="020F0502020204030204" pitchFamily="34" charset="0"/>
                <a:ea typeface="Calibri" panose="020F0502020204030204" pitchFamily="34" charset="0"/>
                <a:cs typeface="Calibri" panose="020F0502020204030204" pitchFamily="34" charset="0"/>
              </a:rPr>
              <a:t>The Hobbit</a:t>
            </a:r>
            <a:r>
              <a:rPr lang="en-US" sz="1600" dirty="0">
                <a:latin typeface="Calibri" panose="020F0502020204030204" pitchFamily="34" charset="0"/>
                <a:ea typeface="Calibri" panose="020F0502020204030204" pitchFamily="34" charset="0"/>
                <a:cs typeface="Calibri" panose="020F0502020204030204" pitchFamily="34" charset="0"/>
              </a:rPr>
              <a:t>, underscoring his influence in the fantasy genre.</a:t>
            </a:r>
          </a:p>
          <a:p>
            <a:pPr eaLnBrk="0" fontAlgn="base" hangingPunct="0">
              <a:spcBef>
                <a:spcPct val="0"/>
              </a:spcBef>
              <a:spcAft>
                <a:spcPct val="0"/>
              </a:spcAft>
              <a:buClrTx/>
            </a:pPr>
            <a:r>
              <a:rPr lang="en-US" sz="1600" b="1" dirty="0">
                <a:latin typeface="Calibri" panose="020F0502020204030204" pitchFamily="34" charset="0"/>
                <a:ea typeface="Calibri" panose="020F0502020204030204" pitchFamily="34" charset="0"/>
                <a:cs typeface="Calibri" panose="020F0502020204030204" pitchFamily="34" charset="0"/>
              </a:rPr>
              <a:t>Franchise Power</a:t>
            </a:r>
            <a:r>
              <a:rPr lang="en-US" sz="1600" dirty="0">
                <a:latin typeface="Calibri" panose="020F0502020204030204" pitchFamily="34" charset="0"/>
                <a:ea typeface="Calibri" panose="020F0502020204030204" pitchFamily="34" charset="0"/>
                <a:cs typeface="Calibri" panose="020F0502020204030204" pitchFamily="34" charset="0"/>
              </a:rPr>
              <a:t>: Sequel-driven franchises, such as </a:t>
            </a:r>
            <a:r>
              <a:rPr lang="en-US" sz="1600" i="1" dirty="0">
                <a:latin typeface="Calibri" panose="020F0502020204030204" pitchFamily="34" charset="0"/>
                <a:ea typeface="Calibri" panose="020F0502020204030204" pitchFamily="34" charset="0"/>
                <a:cs typeface="Calibri" panose="020F0502020204030204" pitchFamily="34" charset="0"/>
              </a:rPr>
              <a:t>Transformers</a:t>
            </a:r>
            <a:r>
              <a:rPr lang="en-US" sz="1600" dirty="0">
                <a:latin typeface="Calibri" panose="020F0502020204030204" pitchFamily="34" charset="0"/>
                <a:ea typeface="Calibri" panose="020F0502020204030204" pitchFamily="34" charset="0"/>
                <a:cs typeface="Calibri" panose="020F0502020204030204" pitchFamily="34" charset="0"/>
              </a:rPr>
              <a:t>, </a:t>
            </a:r>
            <a:r>
              <a:rPr lang="en-US" sz="1600" i="1" dirty="0">
                <a:latin typeface="Calibri" panose="020F0502020204030204" pitchFamily="34" charset="0"/>
                <a:ea typeface="Calibri" panose="020F0502020204030204" pitchFamily="34" charset="0"/>
                <a:cs typeface="Calibri" panose="020F0502020204030204" pitchFamily="34" charset="0"/>
              </a:rPr>
              <a:t>Pirates of the Caribbean</a:t>
            </a:r>
            <a:r>
              <a:rPr lang="en-US" sz="1600" dirty="0">
                <a:latin typeface="Calibri" panose="020F0502020204030204" pitchFamily="34" charset="0"/>
                <a:ea typeface="Calibri" panose="020F0502020204030204" pitchFamily="34" charset="0"/>
                <a:cs typeface="Calibri" panose="020F0502020204030204" pitchFamily="34" charset="0"/>
              </a:rPr>
              <a:t>, and </a:t>
            </a:r>
            <a:r>
              <a:rPr lang="en-US" sz="1600" i="1" dirty="0">
                <a:latin typeface="Calibri" panose="020F0502020204030204" pitchFamily="34" charset="0"/>
                <a:ea typeface="Calibri" panose="020F0502020204030204" pitchFamily="34" charset="0"/>
                <a:cs typeface="Calibri" panose="020F0502020204030204" pitchFamily="34" charset="0"/>
              </a:rPr>
              <a:t>The Hobbit</a:t>
            </a:r>
            <a:r>
              <a:rPr lang="en-US" sz="1600" dirty="0">
                <a:latin typeface="Calibri" panose="020F0502020204030204" pitchFamily="34" charset="0"/>
                <a:ea typeface="Calibri" panose="020F0502020204030204" pitchFamily="34" charset="0"/>
                <a:cs typeface="Calibri" panose="020F0502020204030204" pitchFamily="34" charset="0"/>
              </a:rPr>
              <a:t>, dominate the box office. These films show the high financial returns from established brands and fan-favorite characters.3</a:t>
            </a:r>
          </a:p>
          <a:p>
            <a:pPr eaLnBrk="0" fontAlgn="base" hangingPunct="0">
              <a:spcBef>
                <a:spcPct val="0"/>
              </a:spcBef>
              <a:spcAft>
                <a:spcPct val="0"/>
              </a:spcAft>
              <a:buClrTx/>
            </a:pPr>
            <a:r>
              <a:rPr lang="en-US" sz="1600" b="1" dirty="0">
                <a:latin typeface="Calibri" panose="020F0502020204030204" pitchFamily="34" charset="0"/>
                <a:ea typeface="Calibri" panose="020F0502020204030204" pitchFamily="34" charset="0"/>
                <a:cs typeface="Calibri" panose="020F0502020204030204" pitchFamily="34" charset="0"/>
              </a:rPr>
              <a:t>Action &amp; Animation Domination</a:t>
            </a:r>
            <a:r>
              <a:rPr lang="en-US" sz="1600" dirty="0">
                <a:latin typeface="Calibri" panose="020F0502020204030204" pitchFamily="34" charset="0"/>
                <a:ea typeface="Calibri" panose="020F0502020204030204" pitchFamily="34" charset="0"/>
                <a:cs typeface="Calibri" panose="020F0502020204030204" pitchFamily="34" charset="0"/>
              </a:rPr>
              <a:t>: Directors like </a:t>
            </a:r>
            <a:r>
              <a:rPr lang="en-US" sz="1600" b="1" dirty="0">
                <a:latin typeface="Calibri" panose="020F0502020204030204" pitchFamily="34" charset="0"/>
                <a:ea typeface="Calibri" panose="020F0502020204030204" pitchFamily="34" charset="0"/>
                <a:cs typeface="Calibri" panose="020F0502020204030204" pitchFamily="34" charset="0"/>
              </a:rPr>
              <a:t>Michael Bay</a:t>
            </a:r>
            <a:r>
              <a:rPr lang="en-US" sz="1600" dirty="0">
                <a:latin typeface="Calibri" panose="020F0502020204030204" pitchFamily="34" charset="0"/>
                <a:ea typeface="Calibri" panose="020F0502020204030204" pitchFamily="34" charset="0"/>
                <a:cs typeface="Calibri" panose="020F0502020204030204" pitchFamily="34" charset="0"/>
              </a:rPr>
              <a:t>, </a:t>
            </a:r>
            <a:r>
              <a:rPr lang="en-US" sz="1600" b="1" dirty="0">
                <a:latin typeface="Calibri" panose="020F0502020204030204" pitchFamily="34" charset="0"/>
                <a:ea typeface="Calibri" panose="020F0502020204030204" pitchFamily="34" charset="0"/>
                <a:cs typeface="Calibri" panose="020F0502020204030204" pitchFamily="34" charset="0"/>
              </a:rPr>
              <a:t>Gore Verbinski</a:t>
            </a:r>
            <a:r>
              <a:rPr lang="en-US" sz="1600" dirty="0">
                <a:latin typeface="Calibri" panose="020F0502020204030204" pitchFamily="34" charset="0"/>
                <a:ea typeface="Calibri" panose="020F0502020204030204" pitchFamily="34" charset="0"/>
                <a:cs typeface="Calibri" panose="020F0502020204030204" pitchFamily="34" charset="0"/>
              </a:rPr>
              <a:t>, and </a:t>
            </a:r>
            <a:r>
              <a:rPr lang="en-US" sz="1600" b="1" dirty="0">
                <a:latin typeface="Calibri" panose="020F0502020204030204" pitchFamily="34" charset="0"/>
                <a:ea typeface="Calibri" panose="020F0502020204030204" pitchFamily="34" charset="0"/>
                <a:cs typeface="Calibri" panose="020F0502020204030204" pitchFamily="34" charset="0"/>
              </a:rPr>
              <a:t>Joss Whedon</a:t>
            </a:r>
            <a:r>
              <a:rPr lang="en-US" sz="1600" dirty="0">
                <a:latin typeface="Calibri" panose="020F0502020204030204" pitchFamily="34" charset="0"/>
                <a:ea typeface="Calibri" panose="020F0502020204030204" pitchFamily="34" charset="0"/>
                <a:cs typeface="Calibri" panose="020F0502020204030204" pitchFamily="34" charset="0"/>
              </a:rPr>
              <a:t> are known for action-packed films that appeal globally. Animation, too, contributes significantly to revenue with films like </a:t>
            </a:r>
            <a:r>
              <a:rPr lang="en-US" sz="1600" i="1" dirty="0">
                <a:latin typeface="Calibri" panose="020F0502020204030204" pitchFamily="34" charset="0"/>
                <a:ea typeface="Calibri" panose="020F0502020204030204" pitchFamily="34" charset="0"/>
                <a:cs typeface="Calibri" panose="020F0502020204030204" pitchFamily="34" charset="0"/>
              </a:rPr>
              <a:t>Toy Story 3</a:t>
            </a:r>
            <a:r>
              <a:rPr lang="en-US" sz="1600" dirty="0">
                <a:latin typeface="Calibri" panose="020F0502020204030204" pitchFamily="34" charset="0"/>
                <a:ea typeface="Calibri" panose="020F0502020204030204" pitchFamily="34" charset="0"/>
                <a:cs typeface="Calibri" panose="020F0502020204030204" pitchFamily="34" charset="0"/>
              </a:rPr>
              <a:t> by </a:t>
            </a:r>
            <a:r>
              <a:rPr lang="en-US" sz="1600" b="1" dirty="0">
                <a:latin typeface="Calibri" panose="020F0502020204030204" pitchFamily="34" charset="0"/>
                <a:ea typeface="Calibri" panose="020F0502020204030204" pitchFamily="34" charset="0"/>
                <a:cs typeface="Calibri" panose="020F0502020204030204" pitchFamily="34" charset="0"/>
              </a:rPr>
              <a:t>Lee Unkrich</a:t>
            </a:r>
            <a:r>
              <a:rPr lang="en-US" sz="1600" dirty="0">
                <a:latin typeface="Calibri" panose="020F0502020204030204" pitchFamily="34" charset="0"/>
                <a:ea typeface="Calibri" panose="020F0502020204030204" pitchFamily="34" charset="0"/>
                <a:cs typeface="Calibri" panose="020F0502020204030204" pitchFamily="34" charset="0"/>
              </a:rPr>
              <a:t>.</a:t>
            </a:r>
          </a:p>
          <a:p>
            <a:pPr eaLnBrk="0" fontAlgn="base" hangingPunct="0">
              <a:spcBef>
                <a:spcPct val="0"/>
              </a:spcBef>
              <a:spcAft>
                <a:spcPct val="0"/>
              </a:spcAft>
              <a:buClrTx/>
            </a:pPr>
            <a:r>
              <a:rPr lang="en-US" sz="1600" b="1" dirty="0">
                <a:latin typeface="Calibri" panose="020F0502020204030204" pitchFamily="34" charset="0"/>
                <a:ea typeface="Calibri" panose="020F0502020204030204" pitchFamily="34" charset="0"/>
                <a:cs typeface="Calibri" panose="020F0502020204030204" pitchFamily="34" charset="0"/>
              </a:rPr>
              <a:t>Global Appeal</a:t>
            </a:r>
            <a:r>
              <a:rPr lang="en-US" sz="1600" dirty="0">
                <a:latin typeface="Calibri" panose="020F0502020204030204" pitchFamily="34" charset="0"/>
                <a:ea typeface="Calibri" panose="020F0502020204030204" pitchFamily="34" charset="0"/>
                <a:cs typeface="Calibri" panose="020F0502020204030204" pitchFamily="34" charset="0"/>
              </a:rPr>
              <a:t>: Films such as </a:t>
            </a:r>
            <a:r>
              <a:rPr lang="en-US" sz="1600" i="1" dirty="0">
                <a:latin typeface="Calibri" panose="020F0502020204030204" pitchFamily="34" charset="0"/>
                <a:ea typeface="Calibri" panose="020F0502020204030204" pitchFamily="34" charset="0"/>
                <a:cs typeface="Calibri" panose="020F0502020204030204" pitchFamily="34" charset="0"/>
              </a:rPr>
              <a:t>Avatar</a:t>
            </a:r>
            <a:r>
              <a:rPr lang="en-US" sz="1600" dirty="0">
                <a:latin typeface="Calibri" panose="020F0502020204030204" pitchFamily="34" charset="0"/>
                <a:ea typeface="Calibri" panose="020F0502020204030204" pitchFamily="34" charset="0"/>
                <a:cs typeface="Calibri" panose="020F0502020204030204" pitchFamily="34" charset="0"/>
              </a:rPr>
              <a:t> (</a:t>
            </a:r>
            <a:r>
              <a:rPr lang="en-US" sz="1600" b="1" dirty="0">
                <a:latin typeface="Calibri" panose="020F0502020204030204" pitchFamily="34" charset="0"/>
                <a:ea typeface="Calibri" panose="020F0502020204030204" pitchFamily="34" charset="0"/>
                <a:cs typeface="Calibri" panose="020F0502020204030204" pitchFamily="34" charset="0"/>
              </a:rPr>
              <a:t>James Cameron</a:t>
            </a:r>
            <a:r>
              <a:rPr lang="en-US" sz="1600" dirty="0">
                <a:latin typeface="Calibri" panose="020F0502020204030204" pitchFamily="34" charset="0"/>
                <a:ea typeface="Calibri" panose="020F0502020204030204" pitchFamily="34" charset="0"/>
                <a:cs typeface="Calibri" panose="020F0502020204030204" pitchFamily="34" charset="0"/>
              </a:rPr>
              <a:t>) and </a:t>
            </a:r>
            <a:r>
              <a:rPr lang="en-US" sz="1600" i="1" dirty="0">
                <a:latin typeface="Calibri" panose="020F0502020204030204" pitchFamily="34" charset="0"/>
                <a:ea typeface="Calibri" panose="020F0502020204030204" pitchFamily="34" charset="0"/>
                <a:cs typeface="Calibri" panose="020F0502020204030204" pitchFamily="34" charset="0"/>
              </a:rPr>
              <a:t>Jurassic World</a:t>
            </a:r>
            <a:r>
              <a:rPr lang="en-US" sz="1600" dirty="0">
                <a:latin typeface="Calibri" panose="020F0502020204030204" pitchFamily="34" charset="0"/>
                <a:ea typeface="Calibri" panose="020F0502020204030204" pitchFamily="34" charset="0"/>
                <a:cs typeface="Calibri" panose="020F0502020204030204" pitchFamily="34" charset="0"/>
              </a:rPr>
              <a:t> (</a:t>
            </a:r>
            <a:r>
              <a:rPr lang="en-US" sz="1600" b="1" dirty="0">
                <a:latin typeface="Calibri" panose="020F0502020204030204" pitchFamily="34" charset="0"/>
                <a:ea typeface="Calibri" panose="020F0502020204030204" pitchFamily="34" charset="0"/>
                <a:cs typeface="Calibri" panose="020F0502020204030204" pitchFamily="34" charset="0"/>
              </a:rPr>
              <a:t>Colin Trevorrow</a:t>
            </a:r>
            <a:r>
              <a:rPr lang="en-US" sz="1600" dirty="0">
                <a:latin typeface="Calibri" panose="020F0502020204030204" pitchFamily="34" charset="0"/>
                <a:ea typeface="Calibri" panose="020F0502020204030204" pitchFamily="34" charset="0"/>
                <a:cs typeface="Calibri" panose="020F0502020204030204" pitchFamily="34" charset="0"/>
              </a:rPr>
              <a:t>) highlight the importance of global appeal, drawing massive international audiences.</a:t>
            </a:r>
          </a:p>
          <a:p>
            <a:pPr eaLnBrk="0" fontAlgn="base" hangingPunct="0">
              <a:spcBef>
                <a:spcPct val="0"/>
              </a:spcBef>
              <a:spcAft>
                <a:spcPct val="0"/>
              </a:spcAft>
              <a:buClrTx/>
            </a:pPr>
            <a:r>
              <a:rPr lang="en-US" sz="1600" b="1" dirty="0">
                <a:latin typeface="Calibri" panose="020F0502020204030204" pitchFamily="34" charset="0"/>
                <a:ea typeface="Calibri" panose="020F0502020204030204" pitchFamily="34" charset="0"/>
                <a:cs typeface="Calibri" panose="020F0502020204030204" pitchFamily="34" charset="0"/>
              </a:rPr>
              <a:t>Director Influence</a:t>
            </a:r>
            <a:r>
              <a:rPr lang="en-US" sz="1600" dirty="0">
                <a:latin typeface="Calibri" panose="020F0502020204030204" pitchFamily="34" charset="0"/>
                <a:ea typeface="Calibri" panose="020F0502020204030204" pitchFamily="34" charset="0"/>
                <a:cs typeface="Calibri" panose="020F0502020204030204" pitchFamily="34" charset="0"/>
              </a:rPr>
              <a:t>: Prominent directors like </a:t>
            </a:r>
            <a:r>
              <a:rPr lang="en-US" sz="1600" b="1" dirty="0">
                <a:latin typeface="Calibri" panose="020F0502020204030204" pitchFamily="34" charset="0"/>
                <a:ea typeface="Calibri" panose="020F0502020204030204" pitchFamily="34" charset="0"/>
                <a:cs typeface="Calibri" panose="020F0502020204030204" pitchFamily="34" charset="0"/>
              </a:rPr>
              <a:t>James Cameron</a:t>
            </a:r>
            <a:r>
              <a:rPr lang="en-US" sz="1600" dirty="0">
                <a:latin typeface="Calibri" panose="020F0502020204030204" pitchFamily="34" charset="0"/>
                <a:ea typeface="Calibri" panose="020F0502020204030204" pitchFamily="34" charset="0"/>
                <a:cs typeface="Calibri" panose="020F0502020204030204" pitchFamily="34" charset="0"/>
              </a:rPr>
              <a:t> and </a:t>
            </a:r>
            <a:r>
              <a:rPr lang="en-US" sz="1600" b="1" dirty="0">
                <a:latin typeface="Calibri" panose="020F0502020204030204" pitchFamily="34" charset="0"/>
                <a:ea typeface="Calibri" panose="020F0502020204030204" pitchFamily="34" charset="0"/>
                <a:cs typeface="Calibri" panose="020F0502020204030204" pitchFamily="34" charset="0"/>
              </a:rPr>
              <a:t>Sam Mendes</a:t>
            </a:r>
            <a:r>
              <a:rPr lang="en-US" sz="1600" dirty="0">
                <a:latin typeface="Calibri" panose="020F0502020204030204" pitchFamily="34" charset="0"/>
                <a:ea typeface="Calibri" panose="020F0502020204030204" pitchFamily="34" charset="0"/>
                <a:cs typeface="Calibri" panose="020F0502020204030204" pitchFamily="34" charset="0"/>
              </a:rPr>
              <a:t> have proven that a strong narrative and star power are key drivers of box-office success, particularly in films with large-scale action and emotional depth.</a:t>
            </a:r>
          </a:p>
          <a:p>
            <a:pPr eaLnBrk="0" fontAlgn="base" hangingPunct="0">
              <a:spcBef>
                <a:spcPct val="0"/>
              </a:spcBef>
              <a:spcAft>
                <a:spcPct val="0"/>
              </a:spcAft>
              <a:buClrTx/>
            </a:pPr>
            <a:r>
              <a:rPr lang="en-US" sz="1600" dirty="0">
                <a:latin typeface="Calibri" panose="020F0502020204030204" pitchFamily="34" charset="0"/>
                <a:ea typeface="Calibri" panose="020F0502020204030204" pitchFamily="34" charset="0"/>
                <a:cs typeface="Calibri" panose="020F0502020204030204" pitchFamily="34" charset="0"/>
              </a:rPr>
              <a:t>The financial success of these directors and films reflects the growing dominance of franchises, action genres, and global storytelling. High-revenue films often stem from sequels, star-driven narratives, and international appeal, showing that the right combination of director, genre, and story can lead to record-breaking box-office earnings.</a:t>
            </a:r>
            <a:endParaRPr kumimoji="0" lang="en-US" altLang="en-US" sz="16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472980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4924B7-CB3F-9D1B-9B68-6D02B9DC2B30}"/>
              </a:ext>
            </a:extLst>
          </p:cNvPr>
          <p:cNvSpPr>
            <a:spLocks noGrp="1"/>
          </p:cNvSpPr>
          <p:nvPr>
            <p:ph type="title"/>
          </p:nvPr>
        </p:nvSpPr>
        <p:spPr/>
        <p:txBody>
          <a:bodyPr/>
          <a:lstStyle/>
          <a:p>
            <a:r>
              <a:rPr lang="en-US" dirty="0"/>
              <a:t>TOTAL REVENUE TO TOTAL BUGET</a:t>
            </a:r>
            <a:endParaRPr lang="en-IN" dirty="0"/>
          </a:p>
        </p:txBody>
      </p:sp>
      <p:pic>
        <p:nvPicPr>
          <p:cNvPr id="5" name="Content Placeholder 4">
            <a:extLst>
              <a:ext uri="{FF2B5EF4-FFF2-40B4-BE49-F238E27FC236}">
                <a16:creationId xmlns:a16="http://schemas.microsoft.com/office/drawing/2014/main" id="{0DCEF3B4-50DA-B5E8-012D-4B7E6DFDEBC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29994" y="2337833"/>
            <a:ext cx="7630870" cy="1871785"/>
          </a:xfrm>
        </p:spPr>
      </p:pic>
      <p:pic>
        <p:nvPicPr>
          <p:cNvPr id="6" name="Content Placeholder 4">
            <a:extLst>
              <a:ext uri="{FF2B5EF4-FFF2-40B4-BE49-F238E27FC236}">
                <a16:creationId xmlns:a16="http://schemas.microsoft.com/office/drawing/2014/main" id="{402531CE-6929-C0C5-0984-730289450070}"/>
              </a:ext>
            </a:extLst>
          </p:cNvPr>
          <p:cNvPicPr>
            <a:picLocks noChangeAspect="1"/>
          </p:cNvPicPr>
          <p:nvPr/>
        </p:nvPicPr>
        <p:blipFill>
          <a:blip r:embed="rId3">
            <a:extLst>
              <a:ext uri="{28A0092B-C50C-407E-A947-70E740481C1C}">
                <a14:useLocalDpi xmlns:a14="http://schemas.microsoft.com/office/drawing/2010/main" val="0"/>
              </a:ext>
            </a:extLst>
          </a:blip>
          <a:srcRect l="1265" t="8549" r="1172" b="5401"/>
          <a:stretch/>
        </p:blipFill>
        <p:spPr>
          <a:xfrm>
            <a:off x="2329994" y="4360985"/>
            <a:ext cx="7630870" cy="1813169"/>
          </a:xfrm>
          <a:prstGeom prst="rect">
            <a:avLst/>
          </a:prstGeom>
        </p:spPr>
      </p:pic>
    </p:spTree>
    <p:extLst>
      <p:ext uri="{BB962C8B-B14F-4D97-AF65-F5344CB8AC3E}">
        <p14:creationId xmlns:p14="http://schemas.microsoft.com/office/powerpoint/2010/main" val="23366330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F1310BE-4F2F-B775-E1AF-3CC097AF2C23}"/>
              </a:ext>
            </a:extLst>
          </p:cNvPr>
          <p:cNvSpPr>
            <a:spLocks noGrp="1"/>
          </p:cNvSpPr>
          <p:nvPr>
            <p:ph idx="1"/>
          </p:nvPr>
        </p:nvSpPr>
        <p:spPr>
          <a:xfrm>
            <a:off x="838200" y="964276"/>
            <a:ext cx="10515600" cy="5212687"/>
          </a:xfrm>
        </p:spPr>
        <p:txBody>
          <a:bodyPr>
            <a:normAutofit fontScale="92500" lnSpcReduction="10000"/>
          </a:bodyPr>
          <a:lstStyle/>
          <a:p>
            <a:r>
              <a:rPr lang="en-US" sz="1700" b="1" dirty="0">
                <a:latin typeface="Calibri" panose="020F0502020204030204" pitchFamily="34" charset="0"/>
                <a:ea typeface="Calibri" panose="020F0502020204030204" pitchFamily="34" charset="0"/>
                <a:cs typeface="Calibri" panose="020F0502020204030204" pitchFamily="34" charset="0"/>
              </a:rPr>
              <a:t>IMDb (Internet Movie Database) </a:t>
            </a:r>
            <a:r>
              <a:rPr lang="en-US" sz="1700" dirty="0">
                <a:latin typeface="Calibri" panose="020F0502020204030204" pitchFamily="34" charset="0"/>
                <a:ea typeface="Calibri" panose="020F0502020204030204" pitchFamily="34" charset="0"/>
                <a:cs typeface="Calibri" panose="020F0502020204030204" pitchFamily="34" charset="0"/>
              </a:rPr>
              <a:t>is one of the largest and most reliable sources for movie, TV show, and entertainment content data. With millions of entries covering everything from ratings, genres, release years, box office earnings, to cast and crew details, IMDb has become an essential platform for both industry professionals and audiences alike.</a:t>
            </a:r>
          </a:p>
          <a:p>
            <a:r>
              <a:rPr lang="en-US" sz="1700" dirty="0">
                <a:latin typeface="Calibri" panose="020F0502020204030204" pitchFamily="34" charset="0"/>
                <a:ea typeface="Calibri" panose="020F0502020204030204" pitchFamily="34" charset="0"/>
                <a:cs typeface="Calibri" panose="020F0502020204030204" pitchFamily="34" charset="0"/>
              </a:rPr>
              <a:t>The goal of analyzing IMDb data is to uncover key trends, patterns, and insights that can inform decisions related to content creation, distribution, and audience preferences. By examining various metrics and attributes, we can gain a deeper understanding of:</a:t>
            </a:r>
          </a:p>
          <a:p>
            <a:pPr>
              <a:buFont typeface="Arial" panose="020B0604020202020204" pitchFamily="34" charset="0"/>
              <a:buChar char="•"/>
            </a:pPr>
            <a:r>
              <a:rPr lang="en-US" sz="1700" b="1" dirty="0">
                <a:latin typeface="Calibri" panose="020F0502020204030204" pitchFamily="34" charset="0"/>
                <a:ea typeface="Calibri" panose="020F0502020204030204" pitchFamily="34" charset="0"/>
                <a:cs typeface="Calibri" panose="020F0502020204030204" pitchFamily="34" charset="0"/>
              </a:rPr>
              <a:t>Audience Preferences &amp; Trends</a:t>
            </a:r>
            <a:r>
              <a:rPr lang="en-US" sz="1700" dirty="0">
                <a:latin typeface="Calibri" panose="020F0502020204030204" pitchFamily="34" charset="0"/>
                <a:ea typeface="Calibri" panose="020F0502020204030204" pitchFamily="34" charset="0"/>
                <a:cs typeface="Calibri" panose="020F0502020204030204" pitchFamily="34" charset="0"/>
              </a:rPr>
              <a:t>: Analyzing user ratings, reviews, and voting patterns helps reveal what viewers prefer in terms of genres, actors, directors, and storylines.</a:t>
            </a:r>
          </a:p>
          <a:p>
            <a:pPr>
              <a:buFont typeface="Arial" panose="020B0604020202020204" pitchFamily="34" charset="0"/>
              <a:buChar char="•"/>
            </a:pPr>
            <a:r>
              <a:rPr lang="en-US" sz="1700" b="1" dirty="0">
                <a:latin typeface="Calibri" panose="020F0502020204030204" pitchFamily="34" charset="0"/>
                <a:ea typeface="Calibri" panose="020F0502020204030204" pitchFamily="34" charset="0"/>
                <a:cs typeface="Calibri" panose="020F0502020204030204" pitchFamily="34" charset="0"/>
              </a:rPr>
              <a:t>Content Performance</a:t>
            </a:r>
            <a:r>
              <a:rPr lang="en-US" sz="1700" dirty="0">
                <a:latin typeface="Calibri" panose="020F0502020204030204" pitchFamily="34" charset="0"/>
                <a:ea typeface="Calibri" panose="020F0502020204030204" pitchFamily="34" charset="0"/>
                <a:cs typeface="Calibri" panose="020F0502020204030204" pitchFamily="34" charset="0"/>
              </a:rPr>
              <a:t>: IMDb provides data on the success of movies and TV shows, including ratings, box office performance, and the influence of critical reviews, helping to assess the impact of different titles on global audiences.</a:t>
            </a:r>
          </a:p>
          <a:p>
            <a:pPr>
              <a:buFont typeface="Arial" panose="020B0604020202020204" pitchFamily="34" charset="0"/>
              <a:buChar char="•"/>
            </a:pPr>
            <a:r>
              <a:rPr lang="en-US" sz="1700" b="1" dirty="0">
                <a:latin typeface="Calibri" panose="020F0502020204030204" pitchFamily="34" charset="0"/>
                <a:ea typeface="Calibri" panose="020F0502020204030204" pitchFamily="34" charset="0"/>
                <a:cs typeface="Calibri" panose="020F0502020204030204" pitchFamily="34" charset="0"/>
              </a:rPr>
              <a:t>Popularity of Actors and Directors</a:t>
            </a:r>
            <a:r>
              <a:rPr lang="en-US" sz="1700" dirty="0">
                <a:latin typeface="Calibri" panose="020F0502020204030204" pitchFamily="34" charset="0"/>
                <a:ea typeface="Calibri" panose="020F0502020204030204" pitchFamily="34" charset="0"/>
                <a:cs typeface="Calibri" panose="020F0502020204030204" pitchFamily="34" charset="0"/>
              </a:rPr>
              <a:t>: By analyzing cast and crew data, we can identify which actors and directors are consistently associated with successful films and shows, and track their rise in the entertainment industry.</a:t>
            </a:r>
          </a:p>
          <a:p>
            <a:pPr>
              <a:buFont typeface="Arial" panose="020B0604020202020204" pitchFamily="34" charset="0"/>
              <a:buChar char="•"/>
            </a:pPr>
            <a:r>
              <a:rPr lang="en-US" sz="1700" b="1" dirty="0">
                <a:latin typeface="Calibri" panose="020F0502020204030204" pitchFamily="34" charset="0"/>
                <a:ea typeface="Calibri" panose="020F0502020204030204" pitchFamily="34" charset="0"/>
                <a:cs typeface="Calibri" panose="020F0502020204030204" pitchFamily="34" charset="0"/>
              </a:rPr>
              <a:t>Genre Analysis</a:t>
            </a:r>
            <a:r>
              <a:rPr lang="en-US" sz="1700" dirty="0">
                <a:latin typeface="Calibri" panose="020F0502020204030204" pitchFamily="34" charset="0"/>
                <a:ea typeface="Calibri" panose="020F0502020204030204" pitchFamily="34" charset="0"/>
                <a:cs typeface="Calibri" panose="020F0502020204030204" pitchFamily="34" charset="0"/>
              </a:rPr>
              <a:t>: Examining genre trends over time provides insight into the shifting tastes of audiences. Are certain genres gaining popularity, and what factors influence these shifts?</a:t>
            </a:r>
          </a:p>
          <a:p>
            <a:pPr>
              <a:buFont typeface="Arial" panose="020B0604020202020204" pitchFamily="34" charset="0"/>
              <a:buChar char="•"/>
            </a:pPr>
            <a:r>
              <a:rPr lang="en-US" sz="1700" b="1" dirty="0">
                <a:latin typeface="Calibri" panose="020F0502020204030204" pitchFamily="34" charset="0"/>
                <a:ea typeface="Calibri" panose="020F0502020204030204" pitchFamily="34" charset="0"/>
                <a:cs typeface="Calibri" panose="020F0502020204030204" pitchFamily="34" charset="0"/>
              </a:rPr>
              <a:t>Impact of Awards and Critical Reception</a:t>
            </a:r>
            <a:r>
              <a:rPr lang="en-US" sz="1700" dirty="0">
                <a:latin typeface="Calibri" panose="020F0502020204030204" pitchFamily="34" charset="0"/>
                <a:ea typeface="Calibri" panose="020F0502020204030204" pitchFamily="34" charset="0"/>
                <a:cs typeface="Calibri" panose="020F0502020204030204" pitchFamily="34" charset="0"/>
              </a:rPr>
              <a:t>: IMDb data includes insights into how winning awards or receiving critical acclaim can impact a movie's ratings and success.</a:t>
            </a:r>
          </a:p>
          <a:p>
            <a:r>
              <a:rPr lang="en-US" sz="1700" dirty="0">
                <a:latin typeface="Calibri" panose="020F0502020204030204" pitchFamily="34" charset="0"/>
                <a:ea typeface="Calibri" panose="020F0502020204030204" pitchFamily="34" charset="0"/>
                <a:cs typeface="Calibri" panose="020F0502020204030204" pitchFamily="34" charset="0"/>
              </a:rPr>
              <a:t>This presentation will explore how IMDb data can be used to analyze various facets of the entertainment industry, offering actionable insights that can guide decisions in content creation, marketing, and distribution</a:t>
            </a:r>
            <a:r>
              <a:rPr lang="en-US" dirty="0"/>
              <a:t>.</a:t>
            </a:r>
          </a:p>
          <a:p>
            <a:endParaRPr lang="en-IN" dirty="0"/>
          </a:p>
        </p:txBody>
      </p:sp>
    </p:spTree>
    <p:extLst>
      <p:ext uri="{BB962C8B-B14F-4D97-AF65-F5344CB8AC3E}">
        <p14:creationId xmlns:p14="http://schemas.microsoft.com/office/powerpoint/2010/main" val="22738340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AF1101-594C-67C0-AFE8-62283944B696}"/>
              </a:ext>
            </a:extLst>
          </p:cNvPr>
          <p:cNvSpPr>
            <a:spLocks noGrp="1"/>
          </p:cNvSpPr>
          <p:nvPr>
            <p:ph type="title"/>
          </p:nvPr>
        </p:nvSpPr>
        <p:spPr/>
        <p:txBody>
          <a:bodyPr/>
          <a:lstStyle/>
          <a:p>
            <a:r>
              <a:rPr lang="en-US" dirty="0"/>
              <a:t>CONCLUSION</a:t>
            </a:r>
            <a:endParaRPr lang="en-IN" dirty="0"/>
          </a:p>
        </p:txBody>
      </p:sp>
      <p:sp>
        <p:nvSpPr>
          <p:cNvPr id="7" name="Content Placeholder 6">
            <a:extLst>
              <a:ext uri="{FF2B5EF4-FFF2-40B4-BE49-F238E27FC236}">
                <a16:creationId xmlns:a16="http://schemas.microsoft.com/office/drawing/2014/main" id="{69E3799C-0D73-A679-E9DB-98E2DD1E35E6}"/>
              </a:ext>
            </a:extLst>
          </p:cNvPr>
          <p:cNvSpPr>
            <a:spLocks noGrp="1"/>
          </p:cNvSpPr>
          <p:nvPr>
            <p:ph idx="1"/>
          </p:nvPr>
        </p:nvSpPr>
        <p:spPr>
          <a:xfrm>
            <a:off x="1340338" y="2791325"/>
            <a:ext cx="9511324" cy="3101983"/>
          </a:xfrm>
        </p:spPr>
        <p:txBody>
          <a:bodyPr>
            <a:normAutofit fontScale="85000" lnSpcReduction="10000"/>
          </a:bodyPr>
          <a:lstStyle/>
          <a:p>
            <a:r>
              <a:rPr lang="en-US" sz="1900" dirty="0">
                <a:latin typeface="Calibri" panose="020F0502020204030204" pitchFamily="34" charset="0"/>
                <a:ea typeface="Calibri" panose="020F0502020204030204" pitchFamily="34" charset="0"/>
                <a:cs typeface="Calibri" panose="020F0502020204030204" pitchFamily="34" charset="0"/>
              </a:rPr>
              <a:t>The financial success of blockbuster films is deeply influenced by the vision and direction of their respective filmmakers. Directors who bring a unique blend of storytelling, spectacle, and character depth tend to dominate the global box office. High-grossing films often emerge from established franchises, where directors can build on existing fan bases and deliver sequels that evolve with audience expectations. Directors like </a:t>
            </a:r>
            <a:r>
              <a:rPr lang="en-US" sz="1900" b="1" dirty="0">
                <a:latin typeface="Calibri" panose="020F0502020204030204" pitchFamily="34" charset="0"/>
                <a:ea typeface="Calibri" panose="020F0502020204030204" pitchFamily="34" charset="0"/>
                <a:cs typeface="Calibri" panose="020F0502020204030204" pitchFamily="34" charset="0"/>
              </a:rPr>
              <a:t>Peter Jackson</a:t>
            </a:r>
            <a:r>
              <a:rPr lang="en-US" sz="1900" dirty="0">
                <a:latin typeface="Calibri" panose="020F0502020204030204" pitchFamily="34" charset="0"/>
                <a:ea typeface="Calibri" panose="020F0502020204030204" pitchFamily="34" charset="0"/>
                <a:cs typeface="Calibri" panose="020F0502020204030204" pitchFamily="34" charset="0"/>
              </a:rPr>
              <a:t>, </a:t>
            </a:r>
            <a:r>
              <a:rPr lang="en-US" sz="1900" b="1" dirty="0">
                <a:latin typeface="Calibri" panose="020F0502020204030204" pitchFamily="34" charset="0"/>
                <a:ea typeface="Calibri" panose="020F0502020204030204" pitchFamily="34" charset="0"/>
                <a:cs typeface="Calibri" panose="020F0502020204030204" pitchFamily="34" charset="0"/>
              </a:rPr>
              <a:t>Michael Bay</a:t>
            </a:r>
            <a:r>
              <a:rPr lang="en-US" sz="1900" dirty="0">
                <a:latin typeface="Calibri" panose="020F0502020204030204" pitchFamily="34" charset="0"/>
                <a:ea typeface="Calibri" panose="020F0502020204030204" pitchFamily="34" charset="0"/>
                <a:cs typeface="Calibri" panose="020F0502020204030204" pitchFamily="34" charset="0"/>
              </a:rPr>
              <a:t>, and </a:t>
            </a:r>
            <a:r>
              <a:rPr lang="en-US" sz="1900" b="1" dirty="0">
                <a:latin typeface="Calibri" panose="020F0502020204030204" pitchFamily="34" charset="0"/>
                <a:ea typeface="Calibri" panose="020F0502020204030204" pitchFamily="34" charset="0"/>
                <a:cs typeface="Calibri" panose="020F0502020204030204" pitchFamily="34" charset="0"/>
              </a:rPr>
              <a:t>Joss Whedon</a:t>
            </a:r>
            <a:r>
              <a:rPr lang="en-US" sz="1900" dirty="0">
                <a:latin typeface="Calibri" panose="020F0502020204030204" pitchFamily="34" charset="0"/>
                <a:ea typeface="Calibri" panose="020F0502020204030204" pitchFamily="34" charset="0"/>
                <a:cs typeface="Calibri" panose="020F0502020204030204" pitchFamily="34" charset="0"/>
              </a:rPr>
              <a:t> have proven that action-packed, franchise-driven narratives are key to unlocking massive revenues.</a:t>
            </a:r>
          </a:p>
          <a:p>
            <a:r>
              <a:rPr lang="en-US" sz="1900" dirty="0">
                <a:latin typeface="Calibri" panose="020F0502020204030204" pitchFamily="34" charset="0"/>
                <a:ea typeface="Calibri" panose="020F0502020204030204" pitchFamily="34" charset="0"/>
                <a:cs typeface="Calibri" panose="020F0502020204030204" pitchFamily="34" charset="0"/>
              </a:rPr>
              <a:t>On the other hand, directors who infuse their films with emotional depth and innovative visuals, like </a:t>
            </a:r>
            <a:r>
              <a:rPr lang="en-US" sz="1900" b="1" dirty="0">
                <a:latin typeface="Calibri" panose="020F0502020204030204" pitchFamily="34" charset="0"/>
                <a:ea typeface="Calibri" panose="020F0502020204030204" pitchFamily="34" charset="0"/>
                <a:cs typeface="Calibri" panose="020F0502020204030204" pitchFamily="34" charset="0"/>
              </a:rPr>
              <a:t>Baz Luhrmann</a:t>
            </a:r>
            <a:r>
              <a:rPr lang="en-US" sz="1900" dirty="0">
                <a:latin typeface="Calibri" panose="020F0502020204030204" pitchFamily="34" charset="0"/>
                <a:ea typeface="Calibri" panose="020F0502020204030204" pitchFamily="34" charset="0"/>
                <a:cs typeface="Calibri" panose="020F0502020204030204" pitchFamily="34" charset="0"/>
              </a:rPr>
              <a:t> and </a:t>
            </a:r>
            <a:r>
              <a:rPr lang="en-US" sz="1900" b="1" dirty="0">
                <a:latin typeface="Calibri" panose="020F0502020204030204" pitchFamily="34" charset="0"/>
                <a:ea typeface="Calibri" panose="020F0502020204030204" pitchFamily="34" charset="0"/>
                <a:cs typeface="Calibri" panose="020F0502020204030204" pitchFamily="34" charset="0"/>
              </a:rPr>
              <a:t>Lee Unkrich</a:t>
            </a:r>
            <a:r>
              <a:rPr lang="en-US" sz="1900" dirty="0">
                <a:latin typeface="Calibri" panose="020F0502020204030204" pitchFamily="34" charset="0"/>
                <a:ea typeface="Calibri" panose="020F0502020204030204" pitchFamily="34" charset="0"/>
                <a:cs typeface="Calibri" panose="020F0502020204030204" pitchFamily="34" charset="0"/>
              </a:rPr>
              <a:t>, demonstrate that even non-action genres such as drama and animation can achieve extraordinary success. Ultimately, a director's style, the franchise potential, and the global appeal of the story all play crucial roles in determining a film's box office success, proving that while visual spectacle and high action are important, a strong narrative and emotional connection with the audience are equally vital for creating timeless, lucrative blockbusters.</a:t>
            </a:r>
          </a:p>
          <a:p>
            <a:pPr marL="0" indent="0">
              <a:buNone/>
            </a:pPr>
            <a:endParaRPr lang="en-IN" dirty="0"/>
          </a:p>
        </p:txBody>
      </p:sp>
    </p:spTree>
    <p:extLst>
      <p:ext uri="{BB962C8B-B14F-4D97-AF65-F5344CB8AC3E}">
        <p14:creationId xmlns:p14="http://schemas.microsoft.com/office/powerpoint/2010/main" val="19792449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lumMod val="95000"/>
            <a:alpha val="28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CB6E583-7D48-CBD0-F6DD-005AD9C1BBDF}"/>
              </a:ext>
            </a:extLst>
          </p:cNvPr>
          <p:cNvSpPr>
            <a:spLocks noGrp="1"/>
          </p:cNvSpPr>
          <p:nvPr>
            <p:ph idx="1"/>
          </p:nvPr>
        </p:nvSpPr>
        <p:spPr>
          <a:xfrm>
            <a:off x="1799414" y="1226947"/>
            <a:ext cx="8593172" cy="1527556"/>
          </a:xfrm>
        </p:spPr>
        <p:txBody>
          <a:bodyPr>
            <a:normAutofit lnSpcReduction="10000"/>
          </a:bodyPr>
          <a:lstStyle/>
          <a:p>
            <a:pPr marL="228600" lvl="1" indent="0" algn="ctr">
              <a:buNone/>
            </a:pPr>
            <a:r>
              <a:rPr lang="en-US" sz="9600" dirty="0">
                <a:latin typeface="Times New Roman" panose="02020603050405020304" pitchFamily="18" charset="0"/>
                <a:cs typeface="Times New Roman" panose="02020603050405020304" pitchFamily="18" charset="0"/>
              </a:rPr>
              <a:t>THANKYOU</a:t>
            </a:r>
            <a:endParaRPr lang="en-IN" sz="9600" dirty="0">
              <a:latin typeface="Times New Roman" panose="02020603050405020304" pitchFamily="18" charset="0"/>
              <a:cs typeface="Times New Roman" panose="02020603050405020304" pitchFamily="18" charset="0"/>
            </a:endParaRPr>
          </a:p>
        </p:txBody>
      </p:sp>
      <p:graphicFrame>
        <p:nvGraphicFramePr>
          <p:cNvPr id="6" name="Chart 5">
            <a:extLst>
              <a:ext uri="{FF2B5EF4-FFF2-40B4-BE49-F238E27FC236}">
                <a16:creationId xmlns:a16="http://schemas.microsoft.com/office/drawing/2014/main" id="{1251ACF2-7AB0-B1D1-A4C5-8BBA1A7DCAB3}"/>
              </a:ext>
            </a:extLst>
          </p:cNvPr>
          <p:cNvGraphicFramePr/>
          <p:nvPr>
            <p:extLst>
              <p:ext uri="{D42A27DB-BD31-4B8C-83A1-F6EECF244321}">
                <p14:modId xmlns:p14="http://schemas.microsoft.com/office/powerpoint/2010/main" val="4049227571"/>
              </p:ext>
            </p:extLst>
          </p:nvPr>
        </p:nvGraphicFramePr>
        <p:xfrm>
          <a:off x="2032000" y="2247900"/>
          <a:ext cx="8128000" cy="4610099"/>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8976197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6B80AB5-4C1D-4F64-2992-384ABDAB1D68}"/>
              </a:ext>
            </a:extLst>
          </p:cNvPr>
          <p:cNvSpPr>
            <a:spLocks noGrp="1"/>
          </p:cNvSpPr>
          <p:nvPr>
            <p:ph idx="1"/>
          </p:nvPr>
        </p:nvSpPr>
        <p:spPr>
          <a:xfrm>
            <a:off x="565266" y="665018"/>
            <a:ext cx="11122430" cy="5511945"/>
          </a:xfrm>
        </p:spPr>
        <p:txBody>
          <a:bodyPr>
            <a:normAutofit/>
          </a:bodyPr>
          <a:lstStyle/>
          <a:p>
            <a:pPr marL="0" indent="0">
              <a:buNone/>
            </a:pPr>
            <a:r>
              <a:rPr lang="en-US" sz="1600" b="1" dirty="0">
                <a:latin typeface="Calibri" panose="020F0502020204030204" pitchFamily="34" charset="0"/>
                <a:ea typeface="Calibri" panose="020F0502020204030204" pitchFamily="34" charset="0"/>
                <a:cs typeface="Calibri" panose="020F0502020204030204" pitchFamily="34" charset="0"/>
              </a:rPr>
              <a:t>IMDb (Internet Movie Database) </a:t>
            </a:r>
            <a:r>
              <a:rPr lang="en-US" sz="1600" dirty="0">
                <a:latin typeface="Calibri" panose="020F0502020204030204" pitchFamily="34" charset="0"/>
                <a:ea typeface="Calibri" panose="020F0502020204030204" pitchFamily="34" charset="0"/>
                <a:cs typeface="Calibri" panose="020F0502020204030204" pitchFamily="34" charset="0"/>
              </a:rPr>
              <a:t>is one of the most comprehensive and widely-used databases for film, television, and entertainment content. With millions of data points, IMDb provides valuable insights into movies, TV shows, actors, directors, reviews, and ratings. This analysis explores various aspects of IMDb's data to uncover trends, patterns, and key insights that can inform decisions related to the entertainment industry, viewer preferences, and content strategies.</a:t>
            </a:r>
          </a:p>
          <a:p>
            <a:pPr marL="0" indent="0">
              <a:buNone/>
            </a:pPr>
            <a:r>
              <a:rPr lang="en-US" sz="1600" dirty="0">
                <a:latin typeface="Calibri" panose="020F0502020204030204" pitchFamily="34" charset="0"/>
                <a:ea typeface="Calibri" panose="020F0502020204030204" pitchFamily="34" charset="0"/>
                <a:cs typeface="Calibri" panose="020F0502020204030204" pitchFamily="34" charset="0"/>
              </a:rPr>
              <a:t>The goal of </a:t>
            </a:r>
            <a:r>
              <a:rPr lang="en-US" sz="1600" b="1" dirty="0">
                <a:latin typeface="Calibri" panose="020F0502020204030204" pitchFamily="34" charset="0"/>
                <a:ea typeface="Calibri" panose="020F0502020204030204" pitchFamily="34" charset="0"/>
                <a:cs typeface="Calibri" panose="020F0502020204030204" pitchFamily="34" charset="0"/>
              </a:rPr>
              <a:t>IMDb</a:t>
            </a:r>
            <a:r>
              <a:rPr lang="en-US" sz="1600" dirty="0">
                <a:latin typeface="Calibri" panose="020F0502020204030204" pitchFamily="34" charset="0"/>
                <a:ea typeface="Calibri" panose="020F0502020204030204" pitchFamily="34" charset="0"/>
                <a:cs typeface="Calibri" panose="020F0502020204030204" pitchFamily="34" charset="0"/>
              </a:rPr>
              <a:t> analysis is to:</a:t>
            </a:r>
          </a:p>
          <a:p>
            <a:pPr>
              <a:buFont typeface="Arial" panose="020B0604020202020204" pitchFamily="34" charset="0"/>
              <a:buChar char="•"/>
            </a:pPr>
            <a:r>
              <a:rPr lang="en-US" sz="1600" dirty="0">
                <a:latin typeface="Calibri" panose="020F0502020204030204" pitchFamily="34" charset="0"/>
                <a:ea typeface="Calibri" panose="020F0502020204030204" pitchFamily="34" charset="0"/>
                <a:cs typeface="Calibri" panose="020F0502020204030204" pitchFamily="34" charset="0"/>
              </a:rPr>
              <a:t>Understand User Preferences: By analyzing ratings, reviews, and trends, we can gain insights into what audiences look for in movies and TV shows, including popular genres, actors, directors, and themes.</a:t>
            </a:r>
          </a:p>
          <a:p>
            <a:pPr>
              <a:buFont typeface="Arial" panose="020B0604020202020204" pitchFamily="34" charset="0"/>
              <a:buChar char="•"/>
            </a:pPr>
            <a:r>
              <a:rPr lang="en-US" sz="1600" dirty="0">
                <a:latin typeface="Calibri" panose="020F0502020204030204" pitchFamily="34" charset="0"/>
                <a:ea typeface="Calibri" panose="020F0502020204030204" pitchFamily="34" charset="0"/>
                <a:cs typeface="Calibri" panose="020F0502020204030204" pitchFamily="34" charset="0"/>
              </a:rPr>
              <a:t>Identify Movie and TV Show Performance: Analyzing data such as box office earnings, ratings, and critical reviews helps assess the success and impact of movies and TV shows over time.</a:t>
            </a:r>
          </a:p>
          <a:p>
            <a:pPr>
              <a:buFont typeface="Arial" panose="020B0604020202020204" pitchFamily="34" charset="0"/>
              <a:buChar char="•"/>
            </a:pPr>
            <a:r>
              <a:rPr lang="en-US" sz="1600" dirty="0">
                <a:latin typeface="Calibri" panose="020F0502020204030204" pitchFamily="34" charset="0"/>
                <a:ea typeface="Calibri" panose="020F0502020204030204" pitchFamily="34" charset="0"/>
                <a:cs typeface="Calibri" panose="020F0502020204030204" pitchFamily="34" charset="0"/>
              </a:rPr>
              <a:t>Explore Trends in the Entertainment Industry: Data from IMDb can reveal changing trends in audience tastes, such as the rise in streaming services, shifts in genre popularity, and the growing importance of diverse casts.</a:t>
            </a:r>
          </a:p>
          <a:p>
            <a:pPr>
              <a:buFont typeface="Arial" panose="020B0604020202020204" pitchFamily="34" charset="0"/>
              <a:buChar char="•"/>
            </a:pPr>
            <a:r>
              <a:rPr lang="en-US" sz="1600" dirty="0">
                <a:latin typeface="Calibri" panose="020F0502020204030204" pitchFamily="34" charset="0"/>
                <a:ea typeface="Calibri" panose="020F0502020204030204" pitchFamily="34" charset="0"/>
                <a:cs typeface="Calibri" panose="020F0502020204030204" pitchFamily="34" charset="0"/>
              </a:rPr>
              <a:t>Predict Future Trends: By looking at historical data, we can forecast future entertainment trends, helping content creators, marketers, and distributors make informed decisions on what type of content to create or promote.</a:t>
            </a:r>
          </a:p>
          <a:p>
            <a:r>
              <a:rPr lang="en-US" sz="1600" dirty="0">
                <a:latin typeface="Calibri" panose="020F0502020204030204" pitchFamily="34" charset="0"/>
                <a:ea typeface="Calibri" panose="020F0502020204030204" pitchFamily="34" charset="0"/>
                <a:cs typeface="Calibri" panose="020F0502020204030204" pitchFamily="34" charset="0"/>
              </a:rPr>
              <a:t>In this presentation, we will analyze IMDb data using various techniques such as data visualization, statistical analysis, and machine learning to uncover meaningful insights that can drive business strategies in the entertainment industry.</a:t>
            </a:r>
          </a:p>
          <a:p>
            <a:endParaRPr lang="en-IN" dirty="0"/>
          </a:p>
        </p:txBody>
      </p:sp>
    </p:spTree>
    <p:extLst>
      <p:ext uri="{BB962C8B-B14F-4D97-AF65-F5344CB8AC3E}">
        <p14:creationId xmlns:p14="http://schemas.microsoft.com/office/powerpoint/2010/main" val="16662383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835845-FD7F-46E8-4593-007A41009960}"/>
              </a:ext>
            </a:extLst>
          </p:cNvPr>
          <p:cNvSpPr>
            <a:spLocks noGrp="1"/>
          </p:cNvSpPr>
          <p:nvPr>
            <p:ph type="title"/>
          </p:nvPr>
        </p:nvSpPr>
        <p:spPr/>
        <p:txBody>
          <a:bodyPr/>
          <a:lstStyle/>
          <a:p>
            <a:r>
              <a:rPr lang="en-US" dirty="0"/>
              <a:t>DATA SOURCE</a:t>
            </a:r>
            <a:endParaRPr lang="en-IN" dirty="0"/>
          </a:p>
        </p:txBody>
      </p:sp>
      <p:sp>
        <p:nvSpPr>
          <p:cNvPr id="3" name="Content Placeholder 2">
            <a:extLst>
              <a:ext uri="{FF2B5EF4-FFF2-40B4-BE49-F238E27FC236}">
                <a16:creationId xmlns:a16="http://schemas.microsoft.com/office/drawing/2014/main" id="{154294FC-C0F7-B0E5-C57B-4B638F2AC757}"/>
              </a:ext>
            </a:extLst>
          </p:cNvPr>
          <p:cNvSpPr>
            <a:spLocks noGrp="1"/>
          </p:cNvSpPr>
          <p:nvPr>
            <p:ph idx="1"/>
          </p:nvPr>
        </p:nvSpPr>
        <p:spPr/>
        <p:txBody>
          <a:bodyPr>
            <a:normAutofit/>
          </a:bodyPr>
          <a:lstStyle/>
          <a:p>
            <a:pPr marL="0" indent="0" algn="ctr">
              <a:buNone/>
            </a:pPr>
            <a:r>
              <a:rPr lang="en-IN" dirty="0">
                <a:solidFill>
                  <a:srgbClr val="222222"/>
                </a:solidFill>
                <a:effectLst/>
                <a:highlight>
                  <a:srgbClr val="FFFFFF"/>
                </a:highlight>
                <a:ea typeface="Arial" panose="020B0604020202020204" pitchFamily="34" charset="0"/>
              </a:rPr>
              <a:t>DB Name: </a:t>
            </a:r>
            <a:r>
              <a:rPr lang="en-IN" b="1" dirty="0">
                <a:solidFill>
                  <a:srgbClr val="222222"/>
                </a:solidFill>
                <a:effectLst/>
                <a:highlight>
                  <a:srgbClr val="FFFFFF"/>
                </a:highlight>
                <a:ea typeface="Arial" panose="020B0604020202020204" pitchFamily="34" charset="0"/>
              </a:rPr>
              <a:t>project_movie_database</a:t>
            </a:r>
            <a:r>
              <a:rPr lang="en-IN" dirty="0">
                <a:solidFill>
                  <a:srgbClr val="222222"/>
                </a:solidFill>
                <a:effectLst/>
                <a:ea typeface="Arial" panose="020B0604020202020204" pitchFamily="34" charset="0"/>
              </a:rPr>
              <a:t> </a:t>
            </a:r>
            <a:br>
              <a:rPr lang="en-IN" dirty="0">
                <a:solidFill>
                  <a:srgbClr val="222222"/>
                </a:solidFill>
                <a:effectLst/>
                <a:ea typeface="Arial" panose="020B0604020202020204" pitchFamily="34" charset="0"/>
              </a:rPr>
            </a:br>
            <a:r>
              <a:rPr lang="en-IN" dirty="0">
                <a:solidFill>
                  <a:srgbClr val="222222"/>
                </a:solidFill>
                <a:effectLst/>
                <a:highlight>
                  <a:srgbClr val="FFFFFF"/>
                </a:highlight>
                <a:ea typeface="Arial" panose="020B0604020202020204" pitchFamily="34" charset="0"/>
              </a:rPr>
              <a:t>Host: 18.136.157.135</a:t>
            </a:r>
            <a:br>
              <a:rPr lang="en-IN" dirty="0">
                <a:solidFill>
                  <a:srgbClr val="222222"/>
                </a:solidFill>
                <a:effectLst/>
                <a:ea typeface="Arial" panose="020B0604020202020204" pitchFamily="34" charset="0"/>
              </a:rPr>
            </a:br>
            <a:r>
              <a:rPr lang="en-IN" dirty="0">
                <a:solidFill>
                  <a:srgbClr val="222222"/>
                </a:solidFill>
                <a:effectLst/>
                <a:highlight>
                  <a:srgbClr val="FFFFFF"/>
                </a:highlight>
                <a:ea typeface="Arial" panose="020B0604020202020204" pitchFamily="34" charset="0"/>
              </a:rPr>
              <a:t>Domain Name: </a:t>
            </a:r>
            <a:r>
              <a:rPr lang="en-IN" u="sng" dirty="0">
                <a:solidFill>
                  <a:srgbClr val="1155CC"/>
                </a:solidFill>
                <a:effectLst/>
                <a:highlight>
                  <a:srgbClr val="FFFFFF"/>
                </a:highlight>
                <a:ea typeface="Arial" panose="020B0604020202020204" pitchFamily="34" charset="0"/>
                <a:hlinkClick r:id="rId2"/>
              </a:rPr>
              <a:t>projects.datamites.com</a:t>
            </a:r>
            <a:br>
              <a:rPr lang="en-IN" dirty="0">
                <a:solidFill>
                  <a:srgbClr val="222222"/>
                </a:solidFill>
                <a:effectLst/>
                <a:ea typeface="Arial" panose="020B0604020202020204" pitchFamily="34" charset="0"/>
              </a:rPr>
            </a:br>
            <a:r>
              <a:rPr lang="en-IN" dirty="0">
                <a:solidFill>
                  <a:srgbClr val="222222"/>
                </a:solidFill>
                <a:effectLst/>
                <a:highlight>
                  <a:srgbClr val="FFFFFF"/>
                </a:highlight>
                <a:ea typeface="Arial" panose="020B0604020202020204" pitchFamily="34" charset="0"/>
              </a:rPr>
              <a:t>Username: </a:t>
            </a:r>
            <a:r>
              <a:rPr lang="en-IN" b="1" dirty="0">
                <a:solidFill>
                  <a:srgbClr val="222222"/>
                </a:solidFill>
                <a:effectLst/>
                <a:highlight>
                  <a:srgbClr val="FFFFFF"/>
                </a:highlight>
                <a:ea typeface="Arial" panose="020B0604020202020204" pitchFamily="34" charset="0"/>
              </a:rPr>
              <a:t>dm_team10</a:t>
            </a:r>
            <a:endParaRPr lang="en-IN" dirty="0"/>
          </a:p>
        </p:txBody>
      </p:sp>
    </p:spTree>
    <p:extLst>
      <p:ext uri="{BB962C8B-B14F-4D97-AF65-F5344CB8AC3E}">
        <p14:creationId xmlns:p14="http://schemas.microsoft.com/office/powerpoint/2010/main" val="14363383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166D73-44F8-0821-DFF8-99F6B64B8C78}"/>
              </a:ext>
            </a:extLst>
          </p:cNvPr>
          <p:cNvSpPr>
            <a:spLocks noGrp="1"/>
          </p:cNvSpPr>
          <p:nvPr>
            <p:ph type="title"/>
          </p:nvPr>
        </p:nvSpPr>
        <p:spPr/>
        <p:txBody>
          <a:bodyPr/>
          <a:lstStyle/>
          <a:p>
            <a:r>
              <a:rPr lang="en-IN" dirty="0"/>
              <a:t>PROJECT OUTLINE</a:t>
            </a:r>
          </a:p>
        </p:txBody>
      </p:sp>
      <p:sp>
        <p:nvSpPr>
          <p:cNvPr id="3" name="Content Placeholder 2">
            <a:extLst>
              <a:ext uri="{FF2B5EF4-FFF2-40B4-BE49-F238E27FC236}">
                <a16:creationId xmlns:a16="http://schemas.microsoft.com/office/drawing/2014/main" id="{7DA6277F-999C-482C-538F-87ED594476B0}"/>
              </a:ext>
            </a:extLst>
          </p:cNvPr>
          <p:cNvSpPr>
            <a:spLocks noGrp="1"/>
          </p:cNvSpPr>
          <p:nvPr>
            <p:ph idx="1"/>
          </p:nvPr>
        </p:nvSpPr>
        <p:spPr/>
        <p:txBody>
          <a:bodyPr>
            <a:normAutofit/>
          </a:bodyPr>
          <a:lstStyle/>
          <a:p>
            <a:r>
              <a:rPr lang="en-IN" dirty="0">
                <a:latin typeface="Calibri" panose="020F0502020204030204" pitchFamily="34" charset="0"/>
                <a:ea typeface="Calibri" panose="020F0502020204030204" pitchFamily="34" charset="0"/>
                <a:cs typeface="Calibri" panose="020F0502020204030204" pitchFamily="34" charset="0"/>
              </a:rPr>
              <a:t>This project contains movies and the directors data from the project_movie_database</a:t>
            </a:r>
          </a:p>
          <a:p>
            <a:endParaRPr lang="en-IN" dirty="0">
              <a:latin typeface="Calibri" panose="020F0502020204030204" pitchFamily="34" charset="0"/>
              <a:ea typeface="Calibri" panose="020F0502020204030204" pitchFamily="34" charset="0"/>
              <a:cs typeface="Calibri" panose="020F0502020204030204" pitchFamily="34" charset="0"/>
            </a:endParaRPr>
          </a:p>
          <a:p>
            <a:r>
              <a:rPr lang="en-IN" dirty="0">
                <a:latin typeface="Calibri" panose="020F0502020204030204" pitchFamily="34" charset="0"/>
                <a:ea typeface="Calibri" panose="020F0502020204030204" pitchFamily="34" charset="0"/>
                <a:cs typeface="Calibri" panose="020F0502020204030204" pitchFamily="34" charset="0"/>
              </a:rPr>
              <a:t>We have gathered data from table of  movies and directors</a:t>
            </a:r>
          </a:p>
          <a:p>
            <a:r>
              <a:rPr lang="en-IN" dirty="0">
                <a:latin typeface="Calibri" panose="020F0502020204030204" pitchFamily="34" charset="0"/>
                <a:ea typeface="Calibri" panose="020F0502020204030204" pitchFamily="34" charset="0"/>
                <a:cs typeface="Calibri" panose="020F0502020204030204" pitchFamily="34" charset="0"/>
              </a:rPr>
              <a:t>The dataset includes  essential information such as in Directors table are  Name, ID, Gender, Department whereas Movie table are ID, Original title, Budget, Popularity, Release date ,Revenue, Title, Vote average ,Vote Count, Overview, Tagline, UID, Director ID</a:t>
            </a:r>
          </a:p>
        </p:txBody>
      </p:sp>
    </p:spTree>
    <p:extLst>
      <p:ext uri="{BB962C8B-B14F-4D97-AF65-F5344CB8AC3E}">
        <p14:creationId xmlns:p14="http://schemas.microsoft.com/office/powerpoint/2010/main" val="13031069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C97227-E0BC-BC04-071A-4159B74C835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AB56C7B-A36F-A99D-619B-2DDADDBA39A9}"/>
              </a:ext>
            </a:extLst>
          </p:cNvPr>
          <p:cNvSpPr>
            <a:spLocks noGrp="1"/>
          </p:cNvSpPr>
          <p:nvPr>
            <p:ph type="title"/>
          </p:nvPr>
        </p:nvSpPr>
        <p:spPr/>
        <p:txBody>
          <a:bodyPr/>
          <a:lstStyle/>
          <a:p>
            <a:r>
              <a:rPr lang="en-IN" dirty="0"/>
              <a:t>ADVANCED ANALYTICS</a:t>
            </a:r>
          </a:p>
        </p:txBody>
      </p:sp>
      <p:sp>
        <p:nvSpPr>
          <p:cNvPr id="3" name="Content Placeholder 2">
            <a:extLst>
              <a:ext uri="{FF2B5EF4-FFF2-40B4-BE49-F238E27FC236}">
                <a16:creationId xmlns:a16="http://schemas.microsoft.com/office/drawing/2014/main" id="{D81A4E12-2CC8-55D2-5532-DB7016A9D5F7}"/>
              </a:ext>
            </a:extLst>
          </p:cNvPr>
          <p:cNvSpPr>
            <a:spLocks noGrp="1"/>
          </p:cNvSpPr>
          <p:nvPr>
            <p:ph idx="1"/>
          </p:nvPr>
        </p:nvSpPr>
        <p:spPr/>
        <p:txBody>
          <a:bodyPr>
            <a:normAutofit fontScale="77500" lnSpcReduction="20000"/>
          </a:bodyPr>
          <a:lstStyle/>
          <a:p>
            <a:r>
              <a:rPr lang="en-US" sz="2400" dirty="0">
                <a:latin typeface="Calibri" panose="020F0502020204030204" pitchFamily="34" charset="0"/>
                <a:ea typeface="Calibri" panose="020F0502020204030204" pitchFamily="34" charset="0"/>
                <a:cs typeface="Calibri" panose="020F0502020204030204" pitchFamily="34" charset="0"/>
              </a:rPr>
              <a:t>Machine Learning for Prediction: Building predictive models to forecast movie success based on historical data. This could involve regression models, classification algorithms, or deep learning.</a:t>
            </a:r>
          </a:p>
          <a:p>
            <a:r>
              <a:rPr lang="en-US" sz="2400" dirty="0">
                <a:latin typeface="Calibri" panose="020F0502020204030204" pitchFamily="34" charset="0"/>
                <a:ea typeface="Calibri" panose="020F0502020204030204" pitchFamily="34" charset="0"/>
                <a:cs typeface="Calibri" panose="020F0502020204030204" pitchFamily="34" charset="0"/>
              </a:rPr>
              <a:t>Cluster Analysis: Grouping movies based on similar features (e.g., genre, cast, budget, ratings) to identify patterns or hidden segments.</a:t>
            </a:r>
          </a:p>
          <a:p>
            <a:r>
              <a:rPr lang="en-US" sz="2400" dirty="0">
                <a:latin typeface="Calibri" panose="020F0502020204030204" pitchFamily="34" charset="0"/>
                <a:ea typeface="Calibri" panose="020F0502020204030204" pitchFamily="34" charset="0"/>
                <a:cs typeface="Calibri" panose="020F0502020204030204" pitchFamily="34" charset="0"/>
              </a:rPr>
              <a:t>Network Analysis: Investigating relationships between actors, directors, producers, and other key movie personnel to uncover collaborative success or recurring patterns.</a:t>
            </a:r>
          </a:p>
          <a:p>
            <a:r>
              <a:rPr lang="en-US" sz="2400" dirty="0">
                <a:latin typeface="Calibri" panose="020F0502020204030204" pitchFamily="34" charset="0"/>
                <a:ea typeface="Calibri" panose="020F0502020204030204" pitchFamily="34" charset="0"/>
                <a:cs typeface="Calibri" panose="020F0502020204030204" pitchFamily="34" charset="0"/>
              </a:rPr>
              <a:t>Advanced Sentiment Analysis: Applying deep learning methods (e.g., transformers, BERT) for analyzing movie reviews at a more sophisticated level, including extracting specific emotions or topics</a:t>
            </a:r>
            <a:endParaRPr lang="en-IN" sz="2400"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6640509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7D53A3-39A9-03C5-3296-C399E19CC70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4FDD834-1B55-91F4-F442-359E5B22097D}"/>
              </a:ext>
            </a:extLst>
          </p:cNvPr>
          <p:cNvSpPr>
            <a:spLocks noGrp="1"/>
          </p:cNvSpPr>
          <p:nvPr>
            <p:ph type="title"/>
          </p:nvPr>
        </p:nvSpPr>
        <p:spPr/>
        <p:txBody>
          <a:bodyPr/>
          <a:lstStyle/>
          <a:p>
            <a:r>
              <a:rPr lang="en-IN" dirty="0"/>
              <a:t>CHALLENGES &amp; SOLUTION</a:t>
            </a:r>
          </a:p>
        </p:txBody>
      </p:sp>
      <p:sp>
        <p:nvSpPr>
          <p:cNvPr id="3" name="Content Placeholder 2">
            <a:extLst>
              <a:ext uri="{FF2B5EF4-FFF2-40B4-BE49-F238E27FC236}">
                <a16:creationId xmlns:a16="http://schemas.microsoft.com/office/drawing/2014/main" id="{569B0817-D4B5-5B9A-C76C-80094F99EB49}"/>
              </a:ext>
            </a:extLst>
          </p:cNvPr>
          <p:cNvSpPr>
            <a:spLocks noGrp="1"/>
          </p:cNvSpPr>
          <p:nvPr>
            <p:ph idx="1"/>
          </p:nvPr>
        </p:nvSpPr>
        <p:spPr/>
        <p:txBody>
          <a:bodyPr>
            <a:normAutofit fontScale="25000" lnSpcReduction="20000"/>
          </a:bodyPr>
          <a:lstStyle/>
          <a:p>
            <a:pPr marL="0" indent="0">
              <a:buNone/>
            </a:pPr>
            <a:r>
              <a:rPr lang="en-US" sz="5100" dirty="0">
                <a:latin typeface="Calibri" panose="020F0502020204030204" pitchFamily="34" charset="0"/>
                <a:ea typeface="Calibri" panose="020F0502020204030204" pitchFamily="34" charset="0"/>
                <a:cs typeface="Calibri" panose="020F0502020204030204" pitchFamily="34" charset="0"/>
              </a:rPr>
              <a:t>    </a:t>
            </a:r>
            <a:r>
              <a:rPr lang="en-US" sz="6400" dirty="0">
                <a:latin typeface="Calibri" panose="020F0502020204030204" pitchFamily="34" charset="0"/>
                <a:ea typeface="Calibri" panose="020F0502020204030204" pitchFamily="34" charset="0"/>
                <a:cs typeface="Calibri" panose="020F0502020204030204" pitchFamily="34" charset="0"/>
              </a:rPr>
              <a:t>Challenges</a:t>
            </a:r>
          </a:p>
          <a:p>
            <a:r>
              <a:rPr lang="en-US" sz="6400" dirty="0">
                <a:latin typeface="Calibri" panose="020F0502020204030204" pitchFamily="34" charset="0"/>
                <a:ea typeface="Calibri" panose="020F0502020204030204" pitchFamily="34" charset="0"/>
                <a:cs typeface="Calibri" panose="020F0502020204030204" pitchFamily="34" charset="0"/>
              </a:rPr>
              <a:t>Time constrain</a:t>
            </a:r>
          </a:p>
          <a:p>
            <a:r>
              <a:rPr lang="en-US" sz="6400" dirty="0">
                <a:latin typeface="Calibri" panose="020F0502020204030204" pitchFamily="34" charset="0"/>
                <a:ea typeface="Calibri" panose="020F0502020204030204" pitchFamily="34" charset="0"/>
                <a:cs typeface="Calibri" panose="020F0502020204030204" pitchFamily="34" charset="0"/>
              </a:rPr>
              <a:t>Adapting to change</a:t>
            </a:r>
          </a:p>
          <a:p>
            <a:r>
              <a:rPr lang="en-US" sz="6400" dirty="0">
                <a:latin typeface="Calibri" panose="020F0502020204030204" pitchFamily="34" charset="0"/>
                <a:ea typeface="Calibri" panose="020F0502020204030204" pitchFamily="34" charset="0"/>
                <a:cs typeface="Calibri" panose="020F0502020204030204" pitchFamily="34" charset="0"/>
              </a:rPr>
              <a:t>Risk management</a:t>
            </a:r>
          </a:p>
          <a:p>
            <a:r>
              <a:rPr lang="en-US" sz="6400" dirty="0">
                <a:latin typeface="Calibri" panose="020F0502020204030204" pitchFamily="34" charset="0"/>
                <a:ea typeface="Calibri" panose="020F0502020204030204" pitchFamily="34" charset="0"/>
                <a:cs typeface="Calibri" panose="020F0502020204030204" pitchFamily="34" charset="0"/>
              </a:rPr>
              <a:t>Data cleaning</a:t>
            </a:r>
          </a:p>
          <a:p>
            <a:pPr marL="0" indent="0">
              <a:buNone/>
            </a:pPr>
            <a:r>
              <a:rPr lang="en-US" sz="6400" dirty="0">
                <a:latin typeface="Calibri" panose="020F0502020204030204" pitchFamily="34" charset="0"/>
                <a:ea typeface="Calibri" panose="020F0502020204030204" pitchFamily="34" charset="0"/>
                <a:cs typeface="Calibri" panose="020F0502020204030204" pitchFamily="34" charset="0"/>
              </a:rPr>
              <a:t>Solution</a:t>
            </a:r>
          </a:p>
          <a:p>
            <a:r>
              <a:rPr lang="en-US" sz="6400" dirty="0">
                <a:latin typeface="Calibri" panose="020F0502020204030204" pitchFamily="34" charset="0"/>
                <a:ea typeface="Calibri" panose="020F0502020204030204" pitchFamily="34" charset="0"/>
                <a:cs typeface="Calibri" panose="020F0502020204030204" pitchFamily="34" charset="0"/>
              </a:rPr>
              <a:t>Effective time management</a:t>
            </a:r>
          </a:p>
          <a:p>
            <a:r>
              <a:rPr lang="en-US" sz="6400" dirty="0">
                <a:latin typeface="Calibri" panose="020F0502020204030204" pitchFamily="34" charset="0"/>
                <a:ea typeface="Calibri" panose="020F0502020204030204" pitchFamily="34" charset="0"/>
                <a:cs typeface="Calibri" panose="020F0502020204030204" pitchFamily="34" charset="0"/>
              </a:rPr>
              <a:t>Adaptability</a:t>
            </a:r>
          </a:p>
          <a:p>
            <a:r>
              <a:rPr lang="en-US" sz="6400" dirty="0">
                <a:latin typeface="Calibri" panose="020F0502020204030204" pitchFamily="34" charset="0"/>
                <a:ea typeface="Calibri" panose="020F0502020204030204" pitchFamily="34" charset="0"/>
                <a:cs typeface="Calibri" panose="020F0502020204030204" pitchFamily="34" charset="0"/>
              </a:rPr>
              <a:t>Proactive risk planning</a:t>
            </a:r>
          </a:p>
          <a:p>
            <a:r>
              <a:rPr lang="en-US" sz="6400" dirty="0">
                <a:latin typeface="Calibri" panose="020F0502020204030204" pitchFamily="34" charset="0"/>
                <a:ea typeface="Calibri" panose="020F0502020204030204" pitchFamily="34" charset="0"/>
                <a:cs typeface="Calibri" panose="020F0502020204030204" pitchFamily="34" charset="0"/>
              </a:rPr>
              <a:t>Clean the data properly</a:t>
            </a:r>
            <a:endParaRPr lang="en-IN" sz="6400"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0682579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7D0117-7754-B03E-14E5-ED7BECEC3BB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BFBC1AC-DEE5-4A0C-380E-603143AB2106}"/>
              </a:ext>
            </a:extLst>
          </p:cNvPr>
          <p:cNvSpPr>
            <a:spLocks noGrp="1"/>
          </p:cNvSpPr>
          <p:nvPr>
            <p:ph type="title"/>
          </p:nvPr>
        </p:nvSpPr>
        <p:spPr/>
        <p:txBody>
          <a:bodyPr/>
          <a:lstStyle/>
          <a:p>
            <a:r>
              <a:rPr lang="en-IN" dirty="0"/>
              <a:t>References</a:t>
            </a:r>
          </a:p>
        </p:txBody>
      </p:sp>
      <p:sp>
        <p:nvSpPr>
          <p:cNvPr id="3" name="Content Placeholder 2">
            <a:extLst>
              <a:ext uri="{FF2B5EF4-FFF2-40B4-BE49-F238E27FC236}">
                <a16:creationId xmlns:a16="http://schemas.microsoft.com/office/drawing/2014/main" id="{0474707A-8453-9A92-80E5-E93EB343F24C}"/>
              </a:ext>
            </a:extLst>
          </p:cNvPr>
          <p:cNvSpPr>
            <a:spLocks noGrp="1"/>
          </p:cNvSpPr>
          <p:nvPr>
            <p:ph idx="1"/>
          </p:nvPr>
        </p:nvSpPr>
        <p:spPr/>
        <p:txBody>
          <a:bodyPr>
            <a:normAutofit/>
          </a:bodyPr>
          <a:lstStyle/>
          <a:p>
            <a:pPr marL="0" indent="0">
              <a:buNone/>
            </a:pPr>
            <a:r>
              <a:rPr lang="en-US" dirty="0">
                <a:latin typeface="Calibri" panose="020F0502020204030204" pitchFamily="34" charset="0"/>
                <a:ea typeface="Calibri" panose="020F0502020204030204" pitchFamily="34" charset="0"/>
                <a:cs typeface="Calibri" panose="020F0502020204030204" pitchFamily="34" charset="0"/>
              </a:rPr>
              <a:t>References &amp; Tools Used:</a:t>
            </a:r>
          </a:p>
          <a:p>
            <a:endParaRPr lang="en-US" dirty="0">
              <a:latin typeface="Calibri" panose="020F0502020204030204" pitchFamily="34" charset="0"/>
              <a:ea typeface="Calibri" panose="020F0502020204030204" pitchFamily="34" charset="0"/>
              <a:cs typeface="Calibri" panose="020F0502020204030204" pitchFamily="34" charset="0"/>
            </a:endParaRPr>
          </a:p>
          <a:p>
            <a:r>
              <a:rPr lang="en-US" dirty="0">
                <a:latin typeface="Calibri" panose="020F0502020204030204" pitchFamily="34" charset="0"/>
                <a:ea typeface="Calibri" panose="020F0502020204030204" pitchFamily="34" charset="0"/>
                <a:cs typeface="Calibri" panose="020F0502020204030204" pitchFamily="34" charset="0"/>
              </a:rPr>
              <a:t>My SQL</a:t>
            </a:r>
          </a:p>
          <a:p>
            <a:r>
              <a:rPr lang="en-US" dirty="0">
                <a:latin typeface="Calibri" panose="020F0502020204030204" pitchFamily="34" charset="0"/>
                <a:ea typeface="Calibri" panose="020F0502020204030204" pitchFamily="34" charset="0"/>
                <a:cs typeface="Calibri" panose="020F0502020204030204" pitchFamily="34" charset="0"/>
              </a:rPr>
              <a:t>External libraries</a:t>
            </a:r>
          </a:p>
          <a:p>
            <a:r>
              <a:rPr lang="en-US" dirty="0">
                <a:latin typeface="Calibri" panose="020F0502020204030204" pitchFamily="34" charset="0"/>
                <a:ea typeface="Calibri" panose="020F0502020204030204" pitchFamily="34" charset="0"/>
                <a:cs typeface="Calibri" panose="020F0502020204030204" pitchFamily="34" charset="0"/>
              </a:rPr>
              <a:t>Visualization tools (Power BI)</a:t>
            </a:r>
          </a:p>
          <a:p>
            <a:r>
              <a:rPr lang="en-US" dirty="0">
                <a:latin typeface="Calibri" panose="020F0502020204030204" pitchFamily="34" charset="0"/>
                <a:ea typeface="Calibri" panose="020F0502020204030204" pitchFamily="34" charset="0"/>
                <a:cs typeface="Calibri" panose="020F0502020204030204" pitchFamily="34" charset="0"/>
              </a:rPr>
              <a:t>Presentation tools ( Power Point)</a:t>
            </a:r>
            <a:endParaRPr lang="en-IN" dirty="0">
              <a:latin typeface="Calibri" panose="020F0502020204030204" pitchFamily="34" charset="0"/>
              <a:ea typeface="Calibri" panose="020F0502020204030204" pitchFamily="34" charset="0"/>
              <a:cs typeface="Calibri" panose="020F0502020204030204" pitchFamily="34" charset="0"/>
            </a:endParaRPr>
          </a:p>
        </p:txBody>
      </p:sp>
      <mc:AlternateContent xmlns:mc="http://schemas.openxmlformats.org/markup-compatibility/2006">
        <mc:Choice xmlns:am3d="http://schemas.microsoft.com/office/drawing/2017/model3d" Requires="am3d">
          <p:graphicFrame>
            <p:nvGraphicFramePr>
              <p:cNvPr id="6" name="3D Model 5" descr="Checklist">
                <a:extLst>
                  <a:ext uri="{FF2B5EF4-FFF2-40B4-BE49-F238E27FC236}">
                    <a16:creationId xmlns:a16="http://schemas.microsoft.com/office/drawing/2014/main" id="{240B9487-F973-0D4A-410F-BD5F51F53B75}"/>
                  </a:ext>
                </a:extLst>
              </p:cNvPr>
              <p:cNvGraphicFramePr>
                <a:graphicFrameLocks noChangeAspect="1"/>
              </p:cNvGraphicFramePr>
              <p:nvPr>
                <p:extLst>
                  <p:ext uri="{D42A27DB-BD31-4B8C-83A1-F6EECF244321}">
                    <p14:modId xmlns:p14="http://schemas.microsoft.com/office/powerpoint/2010/main" val="3451234870"/>
                  </p:ext>
                </p:extLst>
              </p:nvPr>
            </p:nvGraphicFramePr>
            <p:xfrm>
              <a:off x="8662805" y="2025603"/>
              <a:ext cx="2596118" cy="4326863"/>
            </p:xfrm>
            <a:graphic>
              <a:graphicData uri="http://schemas.microsoft.com/office/drawing/2017/model3d">
                <am3d:model3d r:embed="rId2">
                  <am3d:spPr>
                    <a:xfrm>
                      <a:off x="0" y="0"/>
                      <a:ext cx="2596118" cy="4326863"/>
                    </a:xfrm>
                    <a:prstGeom prst="rect">
                      <a:avLst/>
                    </a:prstGeom>
                  </am3d:spPr>
                  <am3d:camera>
                    <am3d:pos x="0" y="0" z="61616842"/>
                    <am3d:up dx="0" dy="36000000" dz="0"/>
                    <am3d:lookAt x="0" y="0" z="0"/>
                    <am3d:perspective fov="2700000"/>
                  </am3d:camera>
                  <am3d:trans>
                    <am3d:meterPerModelUnit n="83313" d="1000000"/>
                    <am3d:preTrans dx="-2" dy="-8018320" dz="-1001795"/>
                    <am3d:scale>
                      <am3d:sx n="1000000" d="1000000"/>
                      <am3d:sy n="1000000" d="1000000"/>
                      <am3d:sz n="1000000" d="1000000"/>
                    </am3d:scale>
                    <am3d:rot ax="5728059" ay="2940" az="-30809"/>
                    <am3d:postTrans dx="0" dy="0" dz="0"/>
                  </am3d:trans>
                  <am3d:raster rName="Office3DRenderer" rVer="16.0.8326">
                    <am3d:blip r:embed="rId3"/>
                  </am3d:raster>
                  <am3d:objViewport viewportSz="531586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3D Model 5" descr="Checklist">
                <a:extLst>
                  <a:ext uri="{FF2B5EF4-FFF2-40B4-BE49-F238E27FC236}">
                    <a16:creationId xmlns:a16="http://schemas.microsoft.com/office/drawing/2014/main" id="{240B9487-F973-0D4A-410F-BD5F51F53B75}"/>
                  </a:ext>
                </a:extLst>
              </p:cNvPr>
              <p:cNvPicPr>
                <a:picLocks noGrp="1" noRot="1" noChangeAspect="1" noMove="1" noResize="1" noEditPoints="1" noAdjustHandles="1" noChangeArrowheads="1" noChangeShapeType="1" noCrop="1"/>
              </p:cNvPicPr>
              <p:nvPr/>
            </p:nvPicPr>
            <p:blipFill>
              <a:blip r:embed="rId3"/>
              <a:stretch>
                <a:fillRect/>
              </a:stretch>
            </p:blipFill>
            <p:spPr>
              <a:xfrm>
                <a:off x="8662805" y="2025603"/>
                <a:ext cx="2596118" cy="4326863"/>
              </a:xfrm>
              <a:prstGeom prst="rect">
                <a:avLst/>
              </a:prstGeom>
            </p:spPr>
          </p:pic>
        </mc:Fallback>
      </mc:AlternateContent>
    </p:spTree>
    <p:extLst>
      <p:ext uri="{BB962C8B-B14F-4D97-AF65-F5344CB8AC3E}">
        <p14:creationId xmlns:p14="http://schemas.microsoft.com/office/powerpoint/2010/main" val="3205174116"/>
      </p:ext>
    </p:extLst>
  </p:cSld>
  <p:clrMapOvr>
    <a:masterClrMapping/>
  </p:clrMapOvr>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docProps/app.xml><?xml version="1.0" encoding="utf-8"?>
<Properties xmlns="http://schemas.openxmlformats.org/officeDocument/2006/extended-properties" xmlns:vt="http://schemas.openxmlformats.org/officeDocument/2006/docPropsVTypes">
  <Template>TM10001115[[fn=Parcel]]</Template>
  <TotalTime>388</TotalTime>
  <Words>4816</Words>
  <Application>Microsoft Office PowerPoint</Application>
  <PresentationFormat>Widescreen</PresentationFormat>
  <Paragraphs>741</Paragraphs>
  <Slides>31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31</vt:i4>
      </vt:variant>
    </vt:vector>
  </HeadingPairs>
  <TitlesOfParts>
    <vt:vector size="36" baseType="lpstr">
      <vt:lpstr>Arial</vt:lpstr>
      <vt:lpstr>Calibri</vt:lpstr>
      <vt:lpstr>Gill Sans MT</vt:lpstr>
      <vt:lpstr>Times New Roman</vt:lpstr>
      <vt:lpstr>Parcel</vt:lpstr>
      <vt:lpstr>PROJECT IMDB MOVIES ANALYSIS</vt:lpstr>
      <vt:lpstr>IMDB MOVIES ANALYSIS</vt:lpstr>
      <vt:lpstr>PowerPoint Presentation</vt:lpstr>
      <vt:lpstr>PowerPoint Presentation</vt:lpstr>
      <vt:lpstr>DATA SOURCE</vt:lpstr>
      <vt:lpstr>PROJECT OUTLINE</vt:lpstr>
      <vt:lpstr>ADVANCED ANALYTICS</vt:lpstr>
      <vt:lpstr>CHALLENGES &amp; SOLUTION</vt:lpstr>
      <vt:lpstr>References</vt:lpstr>
      <vt:lpstr>PowerPoint Presentation</vt:lpstr>
      <vt:lpstr>REVENUE GENERATED PER MOVIE</vt:lpstr>
      <vt:lpstr>PowerPoint Presentation</vt:lpstr>
      <vt:lpstr>PowerPoint Presentation</vt:lpstr>
      <vt:lpstr>PowerPoint Presentation</vt:lpstr>
      <vt:lpstr>BUDGET OF THE MOVIES</vt:lpstr>
      <vt:lpstr>PowerPoint Presentation</vt:lpstr>
      <vt:lpstr>PowerPoint Presentation</vt:lpstr>
      <vt:lpstr>BUDGET COMPARISION TO REVENUE PER MOVIE</vt:lpstr>
      <vt:lpstr>PowerPoint Presentation</vt:lpstr>
      <vt:lpstr>PowerPoint Presentation</vt:lpstr>
      <vt:lpstr>PowerPoint Presentation</vt:lpstr>
      <vt:lpstr>PowerPoint Presentation</vt:lpstr>
      <vt:lpstr>POPULARITY OF MOVIES</vt:lpstr>
      <vt:lpstr>PowerPoint Presentation</vt:lpstr>
      <vt:lpstr>PowerPoint Presentation</vt:lpstr>
      <vt:lpstr>REVENUE GENRATED TO DIRECTOR AS PER MOVIES</vt:lpstr>
      <vt:lpstr>PowerPoint Presentation</vt:lpstr>
      <vt:lpstr>PowerPoint Presentation</vt:lpstr>
      <vt:lpstr>TOTAL REVENUE TO TOTAL BUGET</vt:lpstr>
      <vt:lpstr>CONCLUSION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Shubham Mohanty</dc:creator>
  <cp:lastModifiedBy>Shubham Mohanty</cp:lastModifiedBy>
  <cp:revision>2</cp:revision>
  <dcterms:created xsi:type="dcterms:W3CDTF">2024-12-10T15:06:25Z</dcterms:created>
  <dcterms:modified xsi:type="dcterms:W3CDTF">2024-12-11T07:15:23Z</dcterms:modified>
</cp:coreProperties>
</file>